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2" r:id="rId2"/>
    <p:sldMasterId id="2147483721" r:id="rId3"/>
  </p:sldMasterIdLst>
  <p:notesMasterIdLst>
    <p:notesMasterId r:id="rId43"/>
  </p:notesMasterIdLst>
  <p:handoutMasterIdLst>
    <p:handoutMasterId r:id="rId44"/>
  </p:handoutMasterIdLst>
  <p:sldIdLst>
    <p:sldId id="394" r:id="rId4"/>
    <p:sldId id="395" r:id="rId5"/>
    <p:sldId id="631" r:id="rId6"/>
    <p:sldId id="623" r:id="rId7"/>
    <p:sldId id="613" r:id="rId8"/>
    <p:sldId id="319" r:id="rId9"/>
    <p:sldId id="396" r:id="rId10"/>
    <p:sldId id="481" r:id="rId11"/>
    <p:sldId id="628" r:id="rId12"/>
    <p:sldId id="496" r:id="rId13"/>
    <p:sldId id="579" r:id="rId14"/>
    <p:sldId id="598" r:id="rId15"/>
    <p:sldId id="641" r:id="rId16"/>
    <p:sldId id="643" r:id="rId17"/>
    <p:sldId id="406" r:id="rId18"/>
    <p:sldId id="498" r:id="rId19"/>
    <p:sldId id="413" r:id="rId20"/>
    <p:sldId id="493" r:id="rId21"/>
    <p:sldId id="635" r:id="rId22"/>
    <p:sldId id="588" r:id="rId23"/>
    <p:sldId id="590" r:id="rId24"/>
    <p:sldId id="499" r:id="rId25"/>
    <p:sldId id="597" r:id="rId26"/>
    <p:sldId id="634" r:id="rId27"/>
    <p:sldId id="600" r:id="rId28"/>
    <p:sldId id="416" r:id="rId29"/>
    <p:sldId id="501" r:id="rId30"/>
    <p:sldId id="622" r:id="rId31"/>
    <p:sldId id="420" r:id="rId32"/>
    <p:sldId id="475" r:id="rId33"/>
    <p:sldId id="616" r:id="rId34"/>
    <p:sldId id="617" r:id="rId35"/>
    <p:sldId id="618" r:id="rId36"/>
    <p:sldId id="619" r:id="rId37"/>
    <p:sldId id="620" r:id="rId38"/>
    <p:sldId id="621" r:id="rId39"/>
    <p:sldId id="624" r:id="rId40"/>
    <p:sldId id="625" r:id="rId41"/>
    <p:sldId id="62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Секция по подразбиране" id="{ED53473D-C99C-46C0-B9C8-14AD15F2FE8A}">
          <p14:sldIdLst>
            <p14:sldId id="394"/>
            <p14:sldId id="395"/>
            <p14:sldId id="631"/>
            <p14:sldId id="623"/>
            <p14:sldId id="613"/>
            <p14:sldId id="319"/>
          </p14:sldIdLst>
        </p14:section>
        <p14:section name="Цели на курса и учебна програма" id="{8C2724C9-C8EC-45B9-90E3-34392E4D0E79}">
          <p14:sldIdLst>
            <p14:sldId id="396"/>
            <p14:sldId id="481"/>
            <p14:sldId id="628"/>
            <p14:sldId id="496"/>
            <p14:sldId id="579"/>
          </p14:sldIdLst>
        </p14:section>
        <p14:section name="Преподаватели" id="{A8AAF7A9-A2E1-4B2A-84A3-06F1664B31D9}">
          <p14:sldIdLst>
            <p14:sldId id="598"/>
            <p14:sldId id="641"/>
            <p14:sldId id="643"/>
          </p14:sldIdLst>
        </p14:section>
        <p14:section name="Домашни, изпити и оценяване" id="{51D49971-1458-410B-94A5-F37EE859DF00}">
          <p14:sldIdLst>
            <p14:sldId id="406"/>
            <p14:sldId id="498"/>
            <p14:sldId id="413"/>
            <p14:sldId id="493"/>
            <p14:sldId id="635"/>
            <p14:sldId id="588"/>
            <p14:sldId id="590"/>
            <p14:sldId id="499"/>
            <p14:sldId id="597"/>
            <p14:sldId id="634"/>
          </p14:sldIdLst>
        </p14:section>
        <p14:section name="Учебни ресурси" id="{9398577F-1703-4F19-98E3-864C71C2A8FF}">
          <p14:sldIdLst>
            <p14:sldId id="600"/>
            <p14:sldId id="416"/>
            <p14:sldId id="501"/>
            <p14:sldId id="622"/>
            <p14:sldId id="420"/>
            <p14:sldId id="475"/>
          </p14:sldIdLst>
        </p14:section>
        <p14:section name="Организационна част" id="{2717691B-0DFE-4423-9924-6AE16EC185AC}">
          <p14:sldIdLst>
            <p14:sldId id="616"/>
            <p14:sldId id="617"/>
            <p14:sldId id="618"/>
            <p14:sldId id="619"/>
            <p14:sldId id="620"/>
            <p14:sldId id="621"/>
            <p14:sldId id="624"/>
            <p14:sldId id="625"/>
            <p14:sldId id="6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646"/>
    <a:srgbClr val="F2A40D"/>
    <a:srgbClr val="DBBD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85" autoAdjust="0"/>
    <p:restoredTop sz="95212" autoAdjust="0"/>
  </p:normalViewPr>
  <p:slideViewPr>
    <p:cSldViewPr showGuides="1">
      <p:cViewPr varScale="1">
        <p:scale>
          <a:sx n="108" d="100"/>
          <a:sy n="108" d="100"/>
        </p:scale>
        <p:origin x="900" y="114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998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6" d="100"/>
          <a:sy n="76" d="100"/>
        </p:scale>
        <p:origin x="1870" y="17"/>
      </p:cViewPr>
      <p:guideLst/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1.7.2022 г.</a:t>
            </a:fld>
            <a:endParaRPr lang="bg-BG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" y="8847000"/>
            <a:ext cx="6443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100" dirty="0"/>
              <a:t>© SoftUni – </a:t>
            </a:r>
            <a:r>
              <a:rPr lang="en-US" sz="1100" u="sng" dirty="0">
                <a:hlinkClick r:id="rId2"/>
              </a:rPr>
              <a:t>https://softuni.org</a:t>
            </a:r>
            <a:r>
              <a:rPr lang="en-US" sz="1100" dirty="0"/>
              <a:t>. Copyrighted document. Unauthorized copy or reproduction is not permitted.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443999" y="8847000"/>
            <a:ext cx="412413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100" max="1920" units="cm"/>
          <inkml:channel name="Y" type="integer" min="-91" max="1222" units="cm"/>
          <inkml:channel name="T" type="integer" max="2.14748E9" units="dev"/>
        </inkml:traceFormat>
        <inkml:channelProperties>
          <inkml:channelProperty channel="X" name="resolution" value="130.09709" units="1/cm"/>
          <inkml:channelProperty channel="Y" name="resolution" value="75.89595" units="1/cm"/>
          <inkml:channelProperty channel="T" name="resolution" value="1" units="1/dev"/>
        </inkml:channelProperties>
      </inkml:inkSource>
      <inkml:timestamp xml:id="ts0" timeString="2019-01-03T11:35:44.67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53.774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100" max="1920" units="cm"/>
          <inkml:channel name="Y" type="integer" min="-91" max="1222" units="cm"/>
          <inkml:channel name="T" type="integer" max="2.14748E9" units="dev"/>
        </inkml:traceFormat>
        <inkml:channelProperties>
          <inkml:channelProperty channel="X" name="resolution" value="130.09709" units="1/cm"/>
          <inkml:channelProperty channel="Y" name="resolution" value="75.89595" units="1/cm"/>
          <inkml:channelProperty channel="T" name="resolution" value="1" units="1/dev"/>
        </inkml:channelProperties>
      </inkml:inkSource>
      <inkml:timestamp xml:id="ts0" timeString="2019-01-03T11:35:44.179"/>
    </inkml:context>
    <inkml:brush xml:id="br0">
      <inkml:brushProperty name="width" value="0.08333" units="cm"/>
      <inkml:brushProperty name="height" value="0.08333" units="cm"/>
      <inkml:brushProperty name="fitToCurve" value="1"/>
    </inkml:brush>
  </inkml:definitions>
  <inkml:trace contextRef="#ctx0" brushRef="#br0">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48.308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49.7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50.11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0,'4'0,"2"0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50.64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51.07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1,'5'0,"1"0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51.41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1,'5'0,"1"0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2-23T22:29:52.15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uni.org/" TargetMode="Externa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3A49B-3196-44DF-AC28-085C72EFBF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2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1619B61C-3304-4EA8-B5A2-90538145AB1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02314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683E8B22-2865-4060-B721-877FB0CC7D6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158057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5F6C3CF1-E926-4CAE-8D88-D9CE26E258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36602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49B984-F964-47FF-8179-0A3007CE21CD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0C4D46E-5FA2-46AA-B7D4-940D79A58A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293140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D1C0779-821B-433B-AB3A-0953EE966C7E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5B8C2D4F-1C8C-45FB-A61E-2731C8503A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321323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7548A-4D3C-449B-81A5-FA4BE4628490}"/>
              </a:ext>
            </a:extLst>
          </p:cNvPr>
          <p:cNvSpPr txBox="1">
            <a:spLocks/>
          </p:cNvSpPr>
          <p:nvPr/>
        </p:nvSpPr>
        <p:spPr>
          <a:xfrm>
            <a:off x="6488999" y="884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8E018070-12E6-4474-AD37-DBC80707842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20834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E9576A59-C8E7-46CC-9786-3749D85C7D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819089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973F19B-66D6-4660-8883-A01A7D8FA3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771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9F842BFB-CC0D-4EC3-A7AB-0EBD4828F2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68506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A4A82F92-B8F0-4F57-A44E-A7C726B4E1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4053525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0751B556-48F4-424E-A761-4FB87DFC7F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525065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1563311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FFC85FFA-4B74-43F4-9C9F-F3386A502B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SoftUni – </a:t>
            </a: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https://softuni.org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2530950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305E5D49-273B-44E5-BA66-D0FB6DA053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-1" y="8847000"/>
            <a:ext cx="6488999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/>
            </a:lvl1pPr>
          </a:lstStyle>
          <a:p>
            <a:r>
              <a:rPr lang="en-US" dirty="0"/>
              <a:t>© SoftUni – </a:t>
            </a:r>
            <a:r>
              <a:rPr lang="en-US" u="sng" dirty="0">
                <a:hlinkClick r:id="rId3"/>
              </a:rPr>
              <a:t>https://softuni.org</a:t>
            </a:r>
            <a:r>
              <a:rPr lang="en-US" dirty="0"/>
              <a:t>. Copyrighted document. Unauthorized copy or reproduction is not permitted.</a:t>
            </a:r>
          </a:p>
        </p:txBody>
      </p:sp>
    </p:spTree>
    <p:extLst>
      <p:ext uri="{BB962C8B-B14F-4D97-AF65-F5344CB8AC3E}">
        <p14:creationId xmlns:p14="http://schemas.microsoft.com/office/powerpoint/2010/main" val="3045496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about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1.png"/><Relationship Id="rId7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11" Type="http://schemas.openxmlformats.org/officeDocument/2006/relationships/image" Target="../media/image14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35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33.pn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8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1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hyperlink" Target="https://softuni.org/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softuni.org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43.png"/><Relationship Id="rId2" Type="http://schemas.openxmlformats.org/officeDocument/2006/relationships/hyperlink" Target="https://forum.softuni.bg/" TargetMode="External"/><Relationship Id="rId1" Type="http://schemas.openxmlformats.org/officeDocument/2006/relationships/slideMaster" Target="../slideMasters/slideMaster3.xml"/><Relationship Id="rId6" Type="http://schemas.openxmlformats.org/officeDocument/2006/relationships/hyperlink" Target="https://softuni.org/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17.png"/><Relationship Id="rId10" Type="http://schemas.openxmlformats.org/officeDocument/2006/relationships/hyperlink" Target="https://softuni.foundation/" TargetMode="External"/><Relationship Id="rId4" Type="http://schemas.openxmlformats.org/officeDocument/2006/relationships/hyperlink" Target="https://www.facebook.com/SoftwareUniversity" TargetMode="External"/><Relationship Id="rId9" Type="http://schemas.openxmlformats.org/officeDocument/2006/relationships/image" Target="../media/image19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foundation/" TargetMode="External"/><Relationship Id="rId2" Type="http://schemas.openxmlformats.org/officeDocument/2006/relationships/hyperlink" Target="http://softuni.bg/" TargetMode="External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6.png"/><Relationship Id="rId5" Type="http://schemas.openxmlformats.org/officeDocument/2006/relationships/hyperlink" Target="http://forum.softuni.bg/" TargetMode="External"/><Relationship Id="rId4" Type="http://schemas.openxmlformats.org/officeDocument/2006/relationships/hyperlink" Target="https://www.facebook.com/SoftwareUniversity" TargetMode="Externa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0" y="5184000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4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7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0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3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2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2" y="321502"/>
            <a:ext cx="11083636" cy="882654"/>
          </a:xfrm>
        </p:spPr>
        <p:txBody>
          <a:bodyPr/>
          <a:lstStyle>
            <a:lvl1pPr algn="ctr" latinLnBrk="0">
              <a:defRPr sz="4798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6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noProof="0" dirty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 userDrawn="1"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 userDrawn="1"/>
        </p:nvSpPr>
        <p:spPr>
          <a:xfrm>
            <a:off x="111000" y="6454758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dirty="0">
                <a:hlinkClick r:id="rId2"/>
              </a:rPr>
              <a:t>https://about.softuni.bg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/>
              </a:rPr>
              <a:t>. 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Copyrighted document. Unauthorized copy, reproduction or use is not permitted.</a:t>
            </a:r>
            <a:endParaRPr lang="en-US" sz="2400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0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 userDrawn="1"/>
        </p:nvGrpSpPr>
        <p:grpSpPr>
          <a:xfrm>
            <a:off x="3332216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4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85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1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7" y="2584289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 sz="2800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3000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3000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3000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3000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 userDrawn="1"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284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2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014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47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45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8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64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8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5292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1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>
                    <a:lumMod val="75000"/>
                  </a:schemeClr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bg-BG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Въпроси</a:t>
            </a: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73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40128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164084"/>
            <a:ext cx="318844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33983"/>
            <a:ext cx="318844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5011672"/>
            <a:ext cx="318844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94605"/>
            <a:ext cx="318844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35768"/>
            <a:ext cx="318844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2464966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773" y="304800"/>
            <a:ext cx="2139132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998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589" y="4869900"/>
            <a:ext cx="8940800" cy="9037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589" y="5754968"/>
            <a:ext cx="8940800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hlinkClick r:id="rId3" tooltip="Software University Foundation"/>
            <a:extLst>
              <a:ext uri="{FF2B5EF4-FFF2-40B4-BE49-F238E27FC236}">
                <a16:creationId xmlns:a16="http://schemas.microsoft.com/office/drawing/2014/main" id="{BE91651A-CF0A-4560-AE3E-5F62639B87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773" y="304800"/>
            <a:ext cx="2139132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1378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782" y="6400802"/>
            <a:ext cx="10485335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9064" y="2253546"/>
            <a:ext cx="303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70261" y="4341197"/>
            <a:ext cx="303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3158" y="4679638"/>
            <a:ext cx="255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5999" y="6109082"/>
            <a:ext cx="268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8383" y="4032736"/>
            <a:ext cx="292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9191" y="2560120"/>
            <a:ext cx="327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7594" y="2320842"/>
            <a:ext cx="268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7663" y="3447927"/>
            <a:ext cx="255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9684" y="5625912"/>
            <a:ext cx="268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9240" y="3306088"/>
            <a:ext cx="4542163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408" y="2018008"/>
            <a:ext cx="2850020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2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Bottom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0" y="6702676"/>
            <a:ext cx="12195176" cy="1553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Picture Logo SoftUni" descr="SoftUni logo">
            <a:extLst>
              <a:ext uri="{FF2B5EF4-FFF2-40B4-BE49-F238E27FC236}">
                <a16:creationId xmlns:a16="http://schemas.microsoft.com/office/drawing/2014/main" id="{C4D6B2A2-DFF0-4712-BFEC-6676BEC99F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461" y="5184002"/>
            <a:ext cx="3751540" cy="1297655"/>
          </a:xfrm>
          <a:prstGeom prst="rect">
            <a:avLst/>
          </a:prstGeom>
        </p:spPr>
      </p:pic>
      <p:sp>
        <p:nvSpPr>
          <p:cNvPr id="31" name="Text Placeholder Company Site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708505" y="6130863"/>
            <a:ext cx="2951518" cy="34155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Web Site</a:t>
            </a:r>
          </a:p>
        </p:txBody>
      </p:sp>
      <p:sp>
        <p:nvSpPr>
          <p:cNvPr id="30" name="Text Placeholder Company Name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708505" y="5756628"/>
            <a:ext cx="2951518" cy="36708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r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Company Name</a:t>
            </a:r>
          </a:p>
        </p:txBody>
      </p:sp>
      <p:pic>
        <p:nvPicPr>
          <p:cNvPr id="35" name="Picture SoftUni Mascot" descr="SoftUni mascot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48925" y="2609644"/>
            <a:ext cx="2788893" cy="3018284"/>
          </a:xfrm>
          <a:prstGeom prst="rect">
            <a:avLst/>
          </a:prstGeom>
        </p:spPr>
      </p:pic>
      <p:pic>
        <p:nvPicPr>
          <p:cNvPr id="22" name="Picture Logo Software University" descr="Software University logo">
            <a:hlinkClick r:id="rId4"/>
            <a:extLst>
              <a:ext uri="{FF2B5EF4-FFF2-40B4-BE49-F238E27FC236}">
                <a16:creationId xmlns:a16="http://schemas.microsoft.com/office/drawing/2014/main" id="{F2315EB3-3FE4-4D3B-921E-5F209CEC13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44" y="5918569"/>
            <a:ext cx="1830305" cy="628159"/>
          </a:xfrm>
          <a:prstGeom prst="rect">
            <a:avLst/>
          </a:prstGeom>
        </p:spPr>
      </p:pic>
      <p:sp>
        <p:nvSpPr>
          <p:cNvPr id="40" name="Text Placeholder Author Position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53082" y="5344182"/>
            <a:ext cx="2980696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Position</a:t>
            </a:r>
          </a:p>
        </p:txBody>
      </p:sp>
      <p:sp>
        <p:nvSpPr>
          <p:cNvPr id="36" name="Text Placeholder Author Name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553082" y="4851838"/>
            <a:ext cx="2980696" cy="45439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noAutofit/>
          </a:bodyPr>
          <a:lstStyle>
            <a:lvl1pPr marL="0" indent="0" algn="l" rtl="0" fontAlgn="base" latinLnBrk="0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Author Name</a:t>
            </a:r>
          </a:p>
        </p:txBody>
      </p:sp>
      <p:sp>
        <p:nvSpPr>
          <p:cNvPr id="33" name="Picture Placeholder Title Image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3082" y="2740915"/>
            <a:ext cx="4642919" cy="1936503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43" name="Presentation Subtitle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4183" y="1258272"/>
            <a:ext cx="11083636" cy="1315728"/>
          </a:xfrm>
        </p:spPr>
        <p:txBody>
          <a:bodyPr anchor="t" anchorCtr="0">
            <a:normAutofit/>
          </a:bodyPr>
          <a:lstStyle>
            <a:lvl1pPr marL="0" indent="0" algn="ctr" latinLnBrk="0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Presentation Subtitle</a:t>
            </a:r>
          </a:p>
        </p:txBody>
      </p:sp>
      <p:sp>
        <p:nvSpPr>
          <p:cNvPr id="2" name="Presentation Title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183" y="321502"/>
            <a:ext cx="11083636" cy="882654"/>
          </a:xfrm>
        </p:spPr>
        <p:txBody>
          <a:bodyPr/>
          <a:lstStyle>
            <a:lvl1pPr algn="ctr" latinLnBrk="0">
              <a:defRPr sz="4797"/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42383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Center Icon"/>
          <p:cNvSpPr>
            <a:spLocks noChangeAspect="1"/>
          </p:cNvSpPr>
          <p:nvPr/>
        </p:nvSpPr>
        <p:spPr>
          <a:xfrm>
            <a:off x="4319736" y="867753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Subtitle"/>
          <p:cNvSpPr>
            <a:spLocks noGrp="1"/>
          </p:cNvSpPr>
          <p:nvPr>
            <p:ph type="subTitle" sz="quarter" idx="11" hasCustomPrompt="1"/>
          </p:nvPr>
        </p:nvSpPr>
        <p:spPr>
          <a:xfrm>
            <a:off x="615109" y="5585916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3997" b="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Subtitle</a:t>
            </a:r>
          </a:p>
        </p:txBody>
      </p:sp>
      <p:sp>
        <p:nvSpPr>
          <p:cNvPr id="10" name="Slide Title"/>
          <p:cNvSpPr>
            <a:spLocks noGrp="1"/>
          </p:cNvSpPr>
          <p:nvPr>
            <p:ph type="title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latinLnBrk="0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noProof="0" dirty="0"/>
              <a:t>Click to Edit Section Title</a:t>
            </a:r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88274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">
            <a:extLst>
              <a:ext uri="{FF2B5EF4-FFF2-40B4-BE49-F238E27FC236}">
                <a16:creationId xmlns:a16="http://schemas.microsoft.com/office/drawing/2014/main" id="{C1780DB1-0AF0-4108-AFE1-9DA99F0DB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Slide Body Text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6125"/>
            <a:ext cx="11818096" cy="5528766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B1D3B425-B9BF-43ED-9DEC-C05002FBA2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6" name="Slide Title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56755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9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/>
        </p:nvGrpSpPr>
        <p:grpSpPr>
          <a:xfrm>
            <a:off x="185076" y="1868179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/>
        </p:nvCxnSpPr>
        <p:spPr>
          <a:xfrm flipH="1">
            <a:off x="673736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1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2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9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/>
        </p:nvGrpSpPr>
        <p:grpSpPr>
          <a:xfrm>
            <a:off x="392806" y="3429002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5313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1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7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7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/>
        </p:nvGrpSpPr>
        <p:grpSpPr>
          <a:xfrm>
            <a:off x="108596" y="5591711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sz="1799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sz="1799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1799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888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5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7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2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6743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1" y="3408498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7" y="1371604"/>
            <a:ext cx="9049234" cy="5207396"/>
          </a:xfrm>
        </p:spPr>
        <p:txBody>
          <a:bodyPr>
            <a:normAutofit/>
          </a:bodyPr>
          <a:lstStyle>
            <a:lvl1pPr marL="513888" indent="-513888" latinLnBrk="0">
              <a:buFont typeface="+mj-lt"/>
              <a:buAutoNum type="arabicPeriod"/>
              <a:defRPr sz="3599">
                <a:solidFill>
                  <a:schemeClr val="tx1"/>
                </a:solidFill>
              </a:defRPr>
            </a:lvl1pPr>
            <a:lvl2pPr>
              <a:defRPr sz="3399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24150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3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Oval Logo Holder"/>
          <p:cNvSpPr/>
          <p:nvPr/>
        </p:nvSpPr>
        <p:spPr>
          <a:xfrm>
            <a:off x="5161650" y="4824667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5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1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9329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">
            <a:extLst>
              <a:ext uri="{FF2B5EF4-FFF2-40B4-BE49-F238E27FC236}">
                <a16:creationId xmlns:a16="http://schemas.microsoft.com/office/drawing/2014/main" id="{F888EE71-82B3-40F1-A63F-7417422FB4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44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Text Placeholder Body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69002" y="1353868"/>
            <a:ext cx="7426234" cy="5219931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Picture Placeholder Left"/>
          <p:cNvSpPr>
            <a:spLocks noGrp="1"/>
          </p:cNvSpPr>
          <p:nvPr>
            <p:ph type="pic" idx="1" hasCustomPrompt="1"/>
          </p:nvPr>
        </p:nvSpPr>
        <p:spPr>
          <a:xfrm>
            <a:off x="190406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 latinLnBrk="0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noProof="0" dirty="0"/>
              <a:t>Your Picture Here</a:t>
            </a:r>
          </a:p>
        </p:txBody>
      </p:sp>
      <p:sp>
        <p:nvSpPr>
          <p:cNvPr id="3" name="Rectangle Left Second"/>
          <p:cNvSpPr/>
          <p:nvPr/>
        </p:nvSpPr>
        <p:spPr>
          <a:xfrm>
            <a:off x="4127778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Left First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Down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3" y="6721482"/>
            <a:ext cx="12192000" cy="1365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Rectangle Top">
            <a:extLst>
              <a:ext uri="{FF2B5EF4-FFF2-40B4-BE49-F238E27FC236}">
                <a16:creationId xmlns:a16="http://schemas.microsoft.com/office/drawing/2014/main" id="{274B8F05-DFCE-47BD-BAFD-DF93E1A63BDD}"/>
              </a:ext>
            </a:extLst>
          </p:cNvPr>
          <p:cNvSpPr/>
          <p:nvPr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" descr="Software University logo">
            <a:extLst>
              <a:ext uri="{FF2B5EF4-FFF2-40B4-BE49-F238E27FC236}">
                <a16:creationId xmlns:a16="http://schemas.microsoft.com/office/drawing/2014/main" id="{233CBB95-791E-4630-B3D9-FADFCE7BCF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F218E34-55D7-4290-BFE4-80F31F9415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217473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Bottom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0" y="6371332"/>
            <a:ext cx="12195176" cy="4872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3" name="Rectangle Bottom Copyright">
            <a:extLst>
              <a:ext uri="{FF2B5EF4-FFF2-40B4-BE49-F238E27FC236}">
                <a16:creationId xmlns:a16="http://schemas.microsoft.com/office/drawing/2014/main" id="{B07FB7FB-DA6C-4F5D-B068-357F0FCE27D8}"/>
              </a:ext>
            </a:extLst>
          </p:cNvPr>
          <p:cNvSpPr/>
          <p:nvPr/>
        </p:nvSpPr>
        <p:spPr>
          <a:xfrm>
            <a:off x="111001" y="6454760"/>
            <a:ext cx="11970000" cy="258449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© SoftUni – </a:t>
            </a:r>
            <a:r>
              <a:rPr lang="en-US" sz="1600" u="sng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https://softuni.org</a:t>
            </a:r>
            <a:r>
              <a:rPr lang="en-US" sz="1600" noProof="0" dirty="0">
                <a:solidFill>
                  <a:schemeClr val="bg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Copyrighted document. Unauthorized copy, reproduction or use is not permitted.</a:t>
            </a:r>
            <a:endParaRPr lang="en-US" sz="2399" noProof="0" dirty="0">
              <a:solidFill>
                <a:schemeClr val="bg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Picture SoftUni Mascot" descr="SoftUni mascot with open hand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86" y="2898832"/>
            <a:ext cx="2451608" cy="2959741"/>
          </a:xfrm>
          <a:prstGeom prst="rect">
            <a:avLst/>
          </a:prstGeom>
        </p:spPr>
      </p:pic>
      <p:grpSp>
        <p:nvGrpSpPr>
          <p:cNvPr id="2" name="Group SoftUni Brands">
            <a:extLst>
              <a:ext uri="{FF2B5EF4-FFF2-40B4-BE49-F238E27FC236}">
                <a16:creationId xmlns:a16="http://schemas.microsoft.com/office/drawing/2014/main" id="{418FAE34-C1F8-46C7-A4AE-F270D1E70F25}"/>
              </a:ext>
            </a:extLst>
          </p:cNvPr>
          <p:cNvGrpSpPr/>
          <p:nvPr/>
        </p:nvGrpSpPr>
        <p:grpSpPr>
          <a:xfrm>
            <a:off x="3332217" y="1702473"/>
            <a:ext cx="8314909" cy="3543782"/>
            <a:chOff x="3332216" y="1702473"/>
            <a:chExt cx="8314909" cy="3543782"/>
          </a:xfrm>
        </p:grpSpPr>
        <p:pic>
          <p:nvPicPr>
            <p:cNvPr id="24" name="Picture SoftUni Kids Logo" descr="SoftUni Kids logo">
              <a:extLst>
                <a:ext uri="{FF2B5EF4-FFF2-40B4-BE49-F238E27FC236}">
                  <a16:creationId xmlns:a16="http://schemas.microsoft.com/office/drawing/2014/main" id="{B0812936-74B6-4265-8C08-AEDC8C798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6883" y="3776294"/>
              <a:ext cx="1130242" cy="1389256"/>
            </a:xfrm>
            <a:prstGeom prst="rect">
              <a:avLst/>
            </a:prstGeom>
          </p:spPr>
        </p:pic>
        <p:pic>
          <p:nvPicPr>
            <p:cNvPr id="23" name="Picture SoftUni Foundation Logo" descr="SoftUni Foundation logo">
              <a:extLst>
                <a:ext uri="{FF2B5EF4-FFF2-40B4-BE49-F238E27FC236}">
                  <a16:creationId xmlns:a16="http://schemas.microsoft.com/office/drawing/2014/main" id="{6643F71A-2013-433A-8322-FBAAED3162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3913" y="3788231"/>
              <a:ext cx="1166400" cy="1350756"/>
            </a:xfrm>
            <a:prstGeom prst="rect">
              <a:avLst/>
            </a:prstGeom>
          </p:spPr>
        </p:pic>
        <p:pic>
          <p:nvPicPr>
            <p:cNvPr id="22" name="Picture SoftUni Digital Logo" descr="SoftUni Digital logo">
              <a:extLst>
                <a:ext uri="{FF2B5EF4-FFF2-40B4-BE49-F238E27FC236}">
                  <a16:creationId xmlns:a16="http://schemas.microsoft.com/office/drawing/2014/main" id="{0A83D66F-855B-463B-920B-BF239B01A2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695" y="3789000"/>
              <a:ext cx="1084614" cy="1457255"/>
            </a:xfrm>
            <a:prstGeom prst="rect">
              <a:avLst/>
            </a:prstGeom>
          </p:spPr>
        </p:pic>
        <p:pic>
          <p:nvPicPr>
            <p:cNvPr id="21" name="Picture SoftUni Creative Logo" descr="SoftUni Creative logo">
              <a:extLst>
                <a:ext uri="{FF2B5EF4-FFF2-40B4-BE49-F238E27FC236}">
                  <a16:creationId xmlns:a16="http://schemas.microsoft.com/office/drawing/2014/main" id="{EA755AAE-BA08-481C-9224-0061170EE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3913" y="3776293"/>
              <a:ext cx="1166400" cy="1389257"/>
            </a:xfrm>
            <a:prstGeom prst="rect">
              <a:avLst/>
            </a:prstGeom>
          </p:spPr>
        </p:pic>
        <p:pic>
          <p:nvPicPr>
            <p:cNvPr id="20" name="Picture SoftUni Svetlina Logo" descr="SoftUni Svetlina logo">
              <a:extLst>
                <a:ext uri="{FF2B5EF4-FFF2-40B4-BE49-F238E27FC236}">
                  <a16:creationId xmlns:a16="http://schemas.microsoft.com/office/drawing/2014/main" id="{827D15FD-4C66-4B85-98E6-7826AA8F6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029" y="3776293"/>
              <a:ext cx="1166400" cy="1402229"/>
            </a:xfrm>
            <a:prstGeom prst="rect">
              <a:avLst/>
            </a:prstGeom>
          </p:spPr>
        </p:pic>
        <p:pic>
          <p:nvPicPr>
            <p:cNvPr id="25" name="Picture Software University Logo" descr="Software University logo">
              <a:extLst>
                <a:ext uri="{FF2B5EF4-FFF2-40B4-BE49-F238E27FC236}">
                  <a16:creationId xmlns:a16="http://schemas.microsoft.com/office/drawing/2014/main" id="{C74C190C-5856-41B9-8819-AE8DE0E10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2216" y="3776295"/>
              <a:ext cx="1164654" cy="1440000"/>
            </a:xfrm>
            <a:prstGeom prst="rect">
              <a:avLst/>
            </a:prstGeom>
          </p:spPr>
        </p:pic>
        <p:cxnSp>
          <p:nvCxnSpPr>
            <p:cNvPr id="33" name="Straight Connector 6">
              <a:extLst>
                <a:ext uri="{FF2B5EF4-FFF2-40B4-BE49-F238E27FC236}">
                  <a16:creationId xmlns:a16="http://schemas.microsoft.com/office/drawing/2014/main" id="{5C63D1E8-4A92-4691-8A24-A2FC7E8008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0771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5">
              <a:extLst>
                <a:ext uri="{FF2B5EF4-FFF2-40B4-BE49-F238E27FC236}">
                  <a16:creationId xmlns:a16="http://schemas.microsoft.com/office/drawing/2014/main" id="{6E91D320-3732-40B8-864D-142D0A277E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63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4">
              <a:extLst>
                <a:ext uri="{FF2B5EF4-FFF2-40B4-BE49-F238E27FC236}">
                  <a16:creationId xmlns:a16="http://schemas.microsoft.com/office/drawing/2014/main" id="{299ABE09-E33C-46B7-A80D-7BF4A6956211}"/>
                </a:ext>
              </a:extLst>
            </p:cNvPr>
            <p:cNvCxnSpPr/>
            <p:nvPr userDrawn="1"/>
          </p:nvCxnSpPr>
          <p:spPr>
            <a:xfrm>
              <a:off x="819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3">
              <a:extLst>
                <a:ext uri="{FF2B5EF4-FFF2-40B4-BE49-F238E27FC236}">
                  <a16:creationId xmlns:a16="http://schemas.microsoft.com/office/drawing/2014/main" id="{93DDBF37-0764-47AA-94E3-9A44F3ED8FB5}"/>
                </a:ext>
              </a:extLst>
            </p:cNvPr>
            <p:cNvCxnSpPr/>
            <p:nvPr userDrawn="1"/>
          </p:nvCxnSpPr>
          <p:spPr>
            <a:xfrm>
              <a:off x="6757113" y="332921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">
              <a:extLst>
                <a:ext uri="{FF2B5EF4-FFF2-40B4-BE49-F238E27FC236}">
                  <a16:creationId xmlns:a16="http://schemas.microsoft.com/office/drawing/2014/main" id="{72BFE2F3-0845-4E5B-9375-E9D4027DD675}"/>
                </a:ext>
              </a:extLst>
            </p:cNvPr>
            <p:cNvCxnSpPr/>
            <p:nvPr userDrawn="1"/>
          </p:nvCxnSpPr>
          <p:spPr>
            <a:xfrm>
              <a:off x="5309913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1">
              <a:extLst>
                <a:ext uri="{FF2B5EF4-FFF2-40B4-BE49-F238E27FC236}">
                  <a16:creationId xmlns:a16="http://schemas.microsoft.com/office/drawing/2014/main" id="{D4E5982E-3110-47E1-A5BB-91B7BECC3093}"/>
                </a:ext>
              </a:extLst>
            </p:cNvPr>
            <p:cNvCxnSpPr/>
            <p:nvPr userDrawn="1"/>
          </p:nvCxnSpPr>
          <p:spPr>
            <a:xfrm>
              <a:off x="3915327" y="333556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Horizontal">
              <a:extLst>
                <a:ext uri="{FF2B5EF4-FFF2-40B4-BE49-F238E27FC236}">
                  <a16:creationId xmlns:a16="http://schemas.microsoft.com/office/drawing/2014/main" id="{5F62FB7C-BD6E-4383-98C1-2CF30F34CAF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15327" y="3335565"/>
              <a:ext cx="7161786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0">
              <a:extLst>
                <a:ext uri="{FF2B5EF4-FFF2-40B4-BE49-F238E27FC236}">
                  <a16:creationId xmlns:a16="http://schemas.microsoft.com/office/drawing/2014/main" id="{C84A0FE1-723D-4682-8682-77BAD950EE15}"/>
                </a:ext>
              </a:extLst>
            </p:cNvPr>
            <p:cNvCxnSpPr/>
            <p:nvPr userDrawn="1"/>
          </p:nvCxnSpPr>
          <p:spPr>
            <a:xfrm>
              <a:off x="7496220" y="3092995"/>
              <a:ext cx="0" cy="23622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SoftUni Logo" descr="SoftUni logo">
              <a:extLst>
                <a:ext uri="{FF2B5EF4-FFF2-40B4-BE49-F238E27FC236}">
                  <a16:creationId xmlns:a16="http://schemas.microsoft.com/office/drawing/2014/main" id="{A0675455-B7FA-4569-A5FD-A3B0F20B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6770" y="1702473"/>
              <a:ext cx="1198901" cy="1198901"/>
            </a:xfrm>
            <a:prstGeom prst="rect">
              <a:avLst/>
            </a:prstGeom>
          </p:spPr>
        </p:pic>
      </p:grpSp>
      <p:sp>
        <p:nvSpPr>
          <p:cNvPr id="19" name="Slide Title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8" y="703246"/>
            <a:ext cx="5916372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l" defTabSz="91357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to edit Master title style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Logo Software University" descr="Software University logo">
            <a:extLst>
              <a:ext uri="{FF2B5EF4-FFF2-40B4-BE49-F238E27FC236}">
                <a16:creationId xmlns:a16="http://schemas.microsoft.com/office/drawing/2014/main" id="{67FC4D2E-913D-432A-B658-F0D82839FA5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9"/>
            <a:ext cx="2013336" cy="6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5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">
            <a:extLst>
              <a:ext uri="{FF2B5EF4-FFF2-40B4-BE49-F238E27FC236}">
                <a16:creationId xmlns:a16="http://schemas.microsoft.com/office/drawing/2014/main" id="{5B8761D8-B42F-4A70-A0CE-682CEB2AE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9" name="Picture Forum" descr="Forum icon">
            <a:hlinkClick r:id="rId2" tooltip="Software University Discussion Forum"/>
            <a:extLst>
              <a:ext uri="{FF2B5EF4-FFF2-40B4-BE49-F238E27FC236}">
                <a16:creationId xmlns:a16="http://schemas.microsoft.com/office/drawing/2014/main" id="{98C579AD-FAF5-4B28-9B52-5457F1E900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4350" y="5249556"/>
            <a:ext cx="970156" cy="965726"/>
          </a:xfrm>
          <a:prstGeom prst="rect">
            <a:avLst/>
          </a:prstGeom>
        </p:spPr>
      </p:pic>
      <p:pic>
        <p:nvPicPr>
          <p:cNvPr id="17" name="Picture Logo FB" descr="Facebook logo">
            <a:hlinkClick r:id="rId4" tooltip="Software University @ Facebook"/>
            <a:extLst>
              <a:ext uri="{FF2B5EF4-FFF2-40B4-BE49-F238E27FC236}">
                <a16:creationId xmlns:a16="http://schemas.microsoft.com/office/drawing/2014/main" id="{6B2C510E-5EF2-49F6-B926-2BD74CD3C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07451" y="3689937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Logo SoftUni Right" descr="Software University logo">
            <a:hlinkClick r:id="rId6"/>
            <a:extLst>
              <a:ext uri="{FF2B5EF4-FFF2-40B4-BE49-F238E27FC236}">
                <a16:creationId xmlns:a16="http://schemas.microsoft.com/office/drawing/2014/main" id="{F4604840-E810-44B7-9FF1-3B28CD68B7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02" y="1674000"/>
            <a:ext cx="1192055" cy="1473880"/>
          </a:xfrm>
          <a:prstGeom prst="rect">
            <a:avLst/>
          </a:prstGeom>
        </p:spPr>
      </p:pic>
      <p:pic>
        <p:nvPicPr>
          <p:cNvPr id="16" name="Picture SoftUni Mascot" descr="SoftUni mascot">
            <a:hlinkClick r:id="rId8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1958" y="2584291"/>
            <a:ext cx="2732955" cy="3630993"/>
          </a:xfrm>
          <a:prstGeom prst="rect">
            <a:avLst/>
          </a:prstGeom>
        </p:spPr>
      </p:pic>
      <p:sp>
        <p:nvSpPr>
          <p:cNvPr id="12" name="Slide Body Text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9"/>
            <a:ext cx="8688590" cy="5496127"/>
          </a:xfrm>
        </p:spPr>
        <p:txBody>
          <a:bodyPr wrap="square">
            <a:noAutofit/>
          </a:bodyPr>
          <a:lstStyle>
            <a:lvl1pPr latinLnBrk="0"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 sz="2799"/>
            </a:lvl2pPr>
            <a:lvl3pPr>
              <a:buClr>
                <a:schemeClr val="tx1"/>
              </a:buClr>
              <a:defRPr/>
            </a:lvl3pPr>
          </a:lstStyle>
          <a:p>
            <a:r>
              <a:rPr lang="en-US" sz="2999" noProof="0" dirty="0"/>
              <a:t>Software University – High-Quality Education, Profession and Job for Software Developers</a:t>
            </a:r>
          </a:p>
          <a:p>
            <a:pPr lvl="1"/>
            <a:r>
              <a:rPr lang="en-US" noProof="1">
                <a:hlinkClick r:id="rId8"/>
              </a:rPr>
              <a:t>softuni.bg</a:t>
            </a:r>
            <a:r>
              <a:rPr lang="en-US" noProof="1"/>
              <a:t> </a:t>
            </a:r>
          </a:p>
          <a:p>
            <a:r>
              <a:rPr lang="en-US" sz="2999" noProof="0" dirty="0"/>
              <a:t>Software University Foundation</a:t>
            </a:r>
          </a:p>
          <a:p>
            <a:pPr lvl="1"/>
            <a:r>
              <a:rPr lang="en-US" noProof="1">
                <a:hlinkClick r:id="rId10"/>
              </a:rPr>
              <a:t>softuni.foundation</a:t>
            </a:r>
            <a:endParaRPr lang="en-US" noProof="1"/>
          </a:p>
          <a:p>
            <a:r>
              <a:rPr lang="en-US" sz="2999" noProof="0" dirty="0"/>
              <a:t>Software University @ Facebook</a:t>
            </a:r>
          </a:p>
          <a:p>
            <a:pPr lvl="1"/>
            <a:r>
              <a:rPr lang="en-US" noProof="1">
                <a:hlinkClick r:id="rId4"/>
              </a:rPr>
              <a:t>facebook.com/SoftwareUniversity</a:t>
            </a:r>
            <a:endParaRPr lang="en-US" noProof="1"/>
          </a:p>
          <a:p>
            <a:r>
              <a:rPr lang="en-US" sz="2999" noProof="0" dirty="0"/>
              <a:t>Software University Forums</a:t>
            </a:r>
          </a:p>
          <a:p>
            <a:pPr lvl="1"/>
            <a:r>
              <a:rPr lang="en-US" noProof="1">
                <a:hlinkClick r:id="rId2"/>
              </a:rPr>
              <a:t>forum.softuni.bg</a:t>
            </a:r>
            <a:endParaRPr lang="en-US" noProof="1"/>
          </a:p>
        </p:txBody>
      </p:sp>
      <p:sp>
        <p:nvSpPr>
          <p:cNvPr id="10" name="Rectangle Top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0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58AB1944-B146-4E89-B2D9-426EB610F31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8"/>
            <a:ext cx="1915704" cy="559235"/>
          </a:xfrm>
          <a:prstGeom prst="rect">
            <a:avLst/>
          </a:prstGeom>
        </p:spPr>
      </p:pic>
      <p:sp>
        <p:nvSpPr>
          <p:cNvPr id="18" name="Slide Title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742626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Trainings @ Software University (SoftUni)</a:t>
            </a:r>
          </a:p>
        </p:txBody>
      </p:sp>
    </p:spTree>
    <p:extLst>
      <p:ext uri="{BB962C8B-B14F-4D97-AF65-F5344CB8AC3E}">
        <p14:creationId xmlns:p14="http://schemas.microsoft.com/office/powerpoint/2010/main" val="64876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0020EB61-2079-41A3-B356-B1D8D48D78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Left"/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66000" y="1121143"/>
            <a:ext cx="10129234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3" name="Logo Software University" descr="Software University logo">
            <a:extLst>
              <a:ext uri="{FF2B5EF4-FFF2-40B4-BE49-F238E27FC236}">
                <a16:creationId xmlns:a16="http://schemas.microsoft.com/office/drawing/2014/main" id="{5573C101-930B-47AC-967A-A64513DFFD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8" name="Slide Title">
            <a:extLst>
              <a:ext uri="{FF2B5EF4-FFF2-40B4-BE49-F238E27FC236}">
                <a16:creationId xmlns:a16="http://schemas.microsoft.com/office/drawing/2014/main" id="{E2DA9691-CDF5-499C-94BB-AAA61DAC1B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CDBCC2-1C96-44BC-B992-7B0C49C34904}"/>
              </a:ext>
            </a:extLst>
          </p:cNvPr>
          <p:cNvGrpSpPr/>
          <p:nvPr userDrawn="1"/>
        </p:nvGrpSpPr>
        <p:grpSpPr>
          <a:xfrm>
            <a:off x="185076" y="1868177"/>
            <a:ext cx="1937508" cy="3070349"/>
            <a:chOff x="3928039" y="1792355"/>
            <a:chExt cx="1830304" cy="29004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71B3A8-4D39-42CF-9255-81EA3A622DD6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98059F9-1874-426D-8AF7-A12C21F37DD9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A3A1E077-DBDF-48F0-A924-604984B940A2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798B1F51-1FA4-4199-81C7-62356C936CC9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28" name="Arc 27">
                <a:extLst>
                  <a:ext uri="{FF2B5EF4-FFF2-40B4-BE49-F238E27FC236}">
                    <a16:creationId xmlns:a16="http://schemas.microsoft.com/office/drawing/2014/main" id="{40A224C8-1233-40F7-96AB-BFF79AF6CDCB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Arc 28">
                <a:extLst>
                  <a:ext uri="{FF2B5EF4-FFF2-40B4-BE49-F238E27FC236}">
                    <a16:creationId xmlns:a16="http://schemas.microsoft.com/office/drawing/2014/main" id="{B57C7CCC-E218-4321-8C7B-3F0C5753C7A1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AF309CA-A56C-4ABC-B293-420F4EB1A9B4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7955808-2AC7-44EB-8B6D-82B974E53A3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C6420D7-AEAB-45EF-8D46-11EB06E4AF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6C7FABC-6773-44F6-990B-3EB082BE9B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AD48E1-DC45-4B3D-9CE5-613250708496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01FD1D1-046F-457B-AB63-2702CE3E906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95660C3-C72C-43EE-9C4A-170F85E5BE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74EE503-8FC0-42A6-8860-CA4EE42272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4189FDA-9FE8-490B-8A70-2E941811021F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A3EFCD-0DF8-419D-8533-D781521E59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3CC6A5A-182E-4A09-9C04-EB191881D7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40C8953-0555-48CC-8255-78F17E053E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9B538CA-8CCB-43FB-B5E5-5FC04EBC1F54}"/>
              </a:ext>
            </a:extLst>
          </p:cNvPr>
          <p:cNvCxnSpPr>
            <a:cxnSpLocks/>
            <a:stCxn id="26" idx="2"/>
          </p:cNvCxnSpPr>
          <p:nvPr userDrawn="1"/>
        </p:nvCxnSpPr>
        <p:spPr>
          <a:xfrm flipH="1">
            <a:off x="673735" y="4203953"/>
            <a:ext cx="955204" cy="0"/>
          </a:xfrm>
          <a:prstGeom prst="line">
            <a:avLst/>
          </a:prstGeom>
          <a:solidFill>
            <a:srgbClr val="464646"/>
          </a:solidFill>
          <a:ln w="38100">
            <a:solidFill>
              <a:srgbClr val="46464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54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</a:p>
          <a:p>
            <a:pPr lvl="0"/>
            <a:r>
              <a:rPr lang="en-GB"/>
              <a:t>…</a:t>
            </a:r>
            <a:endParaRPr lang="en-US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87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Title</a:t>
            </a:r>
            <a:endParaRPr lang="en-US" altLang="ko-KR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/>
              <a:t>Click to Edit 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85193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7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/>
              <a:t>Software University – High-Quality Education, </a:t>
            </a:r>
            <a:br>
              <a:rPr lang="en-US" sz="3198"/>
            </a:br>
            <a:r>
              <a:rPr lang="en-US" sz="3198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2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/>
              <a:t>Software University Foundation</a:t>
            </a:r>
            <a:endParaRPr lang="bg-BG" sz="3198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3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4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>
                <a:hlinkClick r:id="rId5"/>
              </a:rPr>
              <a:t>forum.softuni.bg</a:t>
            </a:r>
            <a:endParaRPr lang="en-US" sz="2798" noProof="1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Trainings @ Software University</a:t>
            </a:r>
            <a:r>
              <a:rPr lang="bg-BG"/>
              <a:t> (</a:t>
            </a:r>
            <a:r>
              <a:rPr lang="en-US"/>
              <a:t>SoftUni)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01EE5-47FD-42C5-9AB7-754E3CDC7555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2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">
            <a:extLst>
              <a:ext uri="{FF2B5EF4-FFF2-40B4-BE49-F238E27FC236}">
                <a16:creationId xmlns:a16="http://schemas.microsoft.com/office/drawing/2014/main" id="{1865BF6B-7F07-4E9C-879F-80E36EEB3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2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0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5" name="Slide Body Text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3561" y="1121143"/>
            <a:ext cx="10321675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pic>
        <p:nvPicPr>
          <p:cNvPr id="16" name="Logo Software University" descr="Software University logo">
            <a:extLst>
              <a:ext uri="{FF2B5EF4-FFF2-40B4-BE49-F238E27FC236}">
                <a16:creationId xmlns:a16="http://schemas.microsoft.com/office/drawing/2014/main" id="{EFEBB553-EACE-4B4F-8B4F-7629FDD910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761" y="190267"/>
            <a:ext cx="2013336" cy="69097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625520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CF60135-47AA-48F0-96BA-0E795668ABDB}"/>
              </a:ext>
            </a:extLst>
          </p:cNvPr>
          <p:cNvGrpSpPr/>
          <p:nvPr userDrawn="1"/>
        </p:nvGrpSpPr>
        <p:grpSpPr>
          <a:xfrm>
            <a:off x="392806" y="3429000"/>
            <a:ext cx="1522048" cy="2411973"/>
            <a:chOff x="3928039" y="1792355"/>
            <a:chExt cx="1830304" cy="290046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823380E-3936-41AF-BDF7-DA54D75BBF6B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2B047D9-D8DD-45C7-9BC8-6D4F682F5182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8" name="Rectangle 5">
                <a:extLst>
                  <a:ext uri="{FF2B5EF4-FFF2-40B4-BE49-F238E27FC236}">
                    <a16:creationId xmlns:a16="http://schemas.microsoft.com/office/drawing/2014/main" id="{4D84FE51-BD8E-47EA-9463-CE02FEA31766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9" name="Rectangle 5">
                <a:extLst>
                  <a:ext uri="{FF2B5EF4-FFF2-40B4-BE49-F238E27FC236}">
                    <a16:creationId xmlns:a16="http://schemas.microsoft.com/office/drawing/2014/main" id="{F5C8F037-C197-4219-AC87-3A81763512BC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50" name="Arc 49">
                <a:extLst>
                  <a:ext uri="{FF2B5EF4-FFF2-40B4-BE49-F238E27FC236}">
                    <a16:creationId xmlns:a16="http://schemas.microsoft.com/office/drawing/2014/main" id="{786EE401-CF8E-439B-94A0-EE6F3A7D5798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51" name="Arc 50">
                <a:extLst>
                  <a:ext uri="{FF2B5EF4-FFF2-40B4-BE49-F238E27FC236}">
                    <a16:creationId xmlns:a16="http://schemas.microsoft.com/office/drawing/2014/main" id="{8D9ACD38-B3EB-4A63-9730-CBF0501BF235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64EE493E-A353-4C75-A3B9-D48ABA2C57CC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718408B9-204E-42E3-9E79-33E047E869BC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AB66D97-DF6F-4CD2-AF13-42B5C852F67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AFBA69-C196-4703-8AAB-5F72A8EDCE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9AFC66C1-0C1C-4332-9C4E-782574C896B8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72CA8AD-EAF6-40BE-9DDE-ECDB4A980C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7DD3EC7-1A13-4AFE-BD6F-DA12C281FA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46151FA-19E9-4E84-A082-EDAC6F76EA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3423EEF0-5B70-4091-B2DA-0740D2609643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49A8AAA7-98E7-4224-B027-830FFCC285A3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2129EC38-471E-4685-973E-BA7A7F567C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78142BE-84C9-4834-B6CC-6623E40166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">
            <a:extLst>
              <a:ext uri="{FF2B5EF4-FFF2-40B4-BE49-F238E27FC236}">
                <a16:creationId xmlns:a16="http://schemas.microsoft.com/office/drawing/2014/main" id="{F0B8C963-1813-4B69-AD27-6D02EBBB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Rectangle Left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 userDrawn="1"/>
        </p:nvSpPr>
        <p:spPr>
          <a:xfrm>
            <a:off x="0" y="0"/>
            <a:ext cx="42947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7" name="Slide Body Text">
            <a:extLst>
              <a:ext uri="{FF2B5EF4-FFF2-40B4-BE49-F238E27FC236}">
                <a16:creationId xmlns:a16="http://schemas.microsoft.com/office/drawing/2014/main" id="{7296EDA7-D37D-4B31-A888-371F080412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176" y="1121143"/>
            <a:ext cx="11410061" cy="5546589"/>
          </a:xfrm>
        </p:spPr>
        <p:txBody>
          <a:bodyPr/>
          <a:lstStyle>
            <a:lvl1pPr latinLnBrk="0">
              <a:defRPr>
                <a:solidFill>
                  <a:schemeClr val="tx1"/>
                </a:solidFill>
              </a:defRPr>
            </a:lvl1pPr>
            <a:lvl2pPr latinLnBrk="0">
              <a:defRPr>
                <a:solidFill>
                  <a:schemeClr val="tx1"/>
                </a:solidFill>
              </a:defRPr>
            </a:lvl2pPr>
            <a:lvl3pPr latinLnBrk="0">
              <a:defRPr>
                <a:solidFill>
                  <a:schemeClr val="tx1"/>
                </a:solidFill>
              </a:defRPr>
            </a:lvl3pPr>
            <a:lvl4pPr latinLnBrk="0">
              <a:defRPr>
                <a:solidFill>
                  <a:schemeClr val="tx1"/>
                </a:solidFill>
              </a:defRPr>
            </a:lvl4pPr>
            <a:lvl5pPr latinLnBrk="0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Slide Title">
            <a:extLst>
              <a:ext uri="{FF2B5EF4-FFF2-40B4-BE49-F238E27FC236}">
                <a16:creationId xmlns:a16="http://schemas.microsoft.com/office/drawing/2014/main" id="{55A88B09-3557-48A3-BF27-42699C269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176" y="100750"/>
            <a:ext cx="11410061" cy="882654"/>
          </a:xfrm>
        </p:spPr>
        <p:txBody>
          <a:bodyPr/>
          <a:lstStyle>
            <a:lvl1pPr latinLnBrk="0">
              <a:defRPr/>
            </a:lvl1pPr>
          </a:lstStyle>
          <a:p>
            <a:r>
              <a:rPr lang="en-US" noProof="0" dirty="0"/>
              <a:t>Slide Title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4248838-4E67-439E-AE0A-0043D2CB04D6}"/>
              </a:ext>
            </a:extLst>
          </p:cNvPr>
          <p:cNvGrpSpPr/>
          <p:nvPr userDrawn="1"/>
        </p:nvGrpSpPr>
        <p:grpSpPr>
          <a:xfrm>
            <a:off x="108596" y="5591709"/>
            <a:ext cx="641749" cy="1016973"/>
            <a:chOff x="3928039" y="1792355"/>
            <a:chExt cx="1830304" cy="290046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10CFD6A-2427-49D5-846A-5F93601D4184}"/>
                </a:ext>
              </a:extLst>
            </p:cNvPr>
            <p:cNvGrpSpPr/>
            <p:nvPr/>
          </p:nvGrpSpPr>
          <p:grpSpPr>
            <a:xfrm>
              <a:off x="3928039" y="1792355"/>
              <a:ext cx="1830304" cy="2206534"/>
              <a:chOff x="3216839" y="2404072"/>
              <a:chExt cx="1830304" cy="2206534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17B1AE5-5C36-4839-BA1F-B404EA44E701}"/>
                  </a:ext>
                </a:extLst>
              </p:cNvPr>
              <p:cNvSpPr/>
              <p:nvPr/>
            </p:nvSpPr>
            <p:spPr>
              <a:xfrm>
                <a:off x="3216839" y="2404072"/>
                <a:ext cx="1830304" cy="1830304"/>
              </a:xfrm>
              <a:prstGeom prst="ellipse">
                <a:avLst/>
              </a:pr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3" name="Rectangle 5">
                <a:extLst>
                  <a:ext uri="{FF2B5EF4-FFF2-40B4-BE49-F238E27FC236}">
                    <a16:creationId xmlns:a16="http://schemas.microsoft.com/office/drawing/2014/main" id="{FB963D79-BB49-4A1D-BA66-EA0670C79BAE}"/>
                  </a:ext>
                </a:extLst>
              </p:cNvPr>
              <p:cNvSpPr/>
              <p:nvPr/>
            </p:nvSpPr>
            <p:spPr>
              <a:xfrm>
                <a:off x="3699615" y="3807346"/>
                <a:ext cx="1143001" cy="803260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4" name="Rectangle 5">
                <a:extLst>
                  <a:ext uri="{FF2B5EF4-FFF2-40B4-BE49-F238E27FC236}">
                    <a16:creationId xmlns:a16="http://schemas.microsoft.com/office/drawing/2014/main" id="{6D7746D8-B913-493B-AAE9-25BC6893D40E}"/>
                  </a:ext>
                </a:extLst>
              </p:cNvPr>
              <p:cNvSpPr/>
              <p:nvPr/>
            </p:nvSpPr>
            <p:spPr>
              <a:xfrm flipH="1">
                <a:off x="3426570" y="3807347"/>
                <a:ext cx="1143000" cy="803259"/>
              </a:xfrm>
              <a:custGeom>
                <a:avLst/>
                <a:gdLst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876300"/>
                  <a:gd name="connsiteY0" fmla="*/ 0 h 787400"/>
                  <a:gd name="connsiteX1" fmla="*/ 876300 w 876300"/>
                  <a:gd name="connsiteY1" fmla="*/ 0 h 787400"/>
                  <a:gd name="connsiteX2" fmla="*/ 876300 w 876300"/>
                  <a:gd name="connsiteY2" fmla="*/ 787400 h 787400"/>
                  <a:gd name="connsiteX3" fmla="*/ 0 w 876300"/>
                  <a:gd name="connsiteY3" fmla="*/ 787400 h 787400"/>
                  <a:gd name="connsiteX4" fmla="*/ 0 w 876300"/>
                  <a:gd name="connsiteY4" fmla="*/ 0 h 787400"/>
                  <a:gd name="connsiteX0" fmla="*/ 0 w 1130300"/>
                  <a:gd name="connsiteY0" fmla="*/ 0 h 787400"/>
                  <a:gd name="connsiteX1" fmla="*/ 1130300 w 1130300"/>
                  <a:gd name="connsiteY1" fmla="*/ 50800 h 787400"/>
                  <a:gd name="connsiteX2" fmla="*/ 876300 w 1130300"/>
                  <a:gd name="connsiteY2" fmla="*/ 787400 h 787400"/>
                  <a:gd name="connsiteX3" fmla="*/ 0 w 1130300"/>
                  <a:gd name="connsiteY3" fmla="*/ 787400 h 787400"/>
                  <a:gd name="connsiteX4" fmla="*/ 0 w 1130300"/>
                  <a:gd name="connsiteY4" fmla="*/ 0 h 787400"/>
                  <a:gd name="connsiteX0" fmla="*/ 0 w 1136650"/>
                  <a:gd name="connsiteY0" fmla="*/ 0 h 787400"/>
                  <a:gd name="connsiteX1" fmla="*/ 1136650 w 1136650"/>
                  <a:gd name="connsiteY1" fmla="*/ 38100 h 787400"/>
                  <a:gd name="connsiteX2" fmla="*/ 876300 w 1136650"/>
                  <a:gd name="connsiteY2" fmla="*/ 787400 h 787400"/>
                  <a:gd name="connsiteX3" fmla="*/ 0 w 1136650"/>
                  <a:gd name="connsiteY3" fmla="*/ 787400 h 787400"/>
                  <a:gd name="connsiteX4" fmla="*/ 0 w 1136650"/>
                  <a:gd name="connsiteY4" fmla="*/ 0 h 787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6650" h="787400">
                    <a:moveTo>
                      <a:pt x="0" y="0"/>
                    </a:moveTo>
                    <a:lnTo>
                      <a:pt x="1136650" y="38100"/>
                    </a:lnTo>
                    <a:cubicBezTo>
                      <a:pt x="920750" y="376767"/>
                      <a:pt x="876300" y="524933"/>
                      <a:pt x="876300" y="787400"/>
                    </a:cubicBezTo>
                    <a:lnTo>
                      <a:pt x="0" y="7874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2A40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 dirty="0"/>
              </a:p>
            </p:txBody>
          </p:sp>
          <p:sp>
            <p:nvSpPr>
              <p:cNvPr id="45" name="Arc 44">
                <a:extLst>
                  <a:ext uri="{FF2B5EF4-FFF2-40B4-BE49-F238E27FC236}">
                    <a16:creationId xmlns:a16="http://schemas.microsoft.com/office/drawing/2014/main" id="{29031C02-E965-417B-8799-96061B14F30D}"/>
                  </a:ext>
                </a:extLst>
              </p:cNvPr>
              <p:cNvSpPr/>
              <p:nvPr/>
            </p:nvSpPr>
            <p:spPr>
              <a:xfrm>
                <a:off x="3454111" y="2482850"/>
                <a:ext cx="1504950" cy="1504950"/>
              </a:xfrm>
              <a:prstGeom prst="arc">
                <a:avLst>
                  <a:gd name="adj1" fmla="val 18068338"/>
                  <a:gd name="adj2" fmla="val 0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26BFD8A6-BC99-4B16-BA10-08A9E5C681C0}"/>
                  </a:ext>
                </a:extLst>
              </p:cNvPr>
              <p:cNvSpPr/>
              <p:nvPr/>
            </p:nvSpPr>
            <p:spPr>
              <a:xfrm>
                <a:off x="3454111" y="2482849"/>
                <a:ext cx="1504950" cy="1504950"/>
              </a:xfrm>
              <a:prstGeom prst="arc">
                <a:avLst>
                  <a:gd name="adj1" fmla="val 17518504"/>
                  <a:gd name="adj2" fmla="val 17709817"/>
                </a:avLst>
              </a:prstGeom>
              <a:ln w="38100" cap="rnd">
                <a:solidFill>
                  <a:schemeClr val="bg2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bg-BG" dirty="0">
                  <a:ln w="57150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B310277F-A78E-4FB9-9EA9-88BE4F1D585B}"/>
                </a:ext>
              </a:extLst>
            </p:cNvPr>
            <p:cNvSpPr/>
            <p:nvPr/>
          </p:nvSpPr>
          <p:spPr>
            <a:xfrm>
              <a:off x="4400007" y="4324162"/>
              <a:ext cx="886369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2CF92B-C212-4542-83AE-A0058B5BB5EA}"/>
                </a:ext>
              </a:extLst>
            </p:cNvPr>
            <p:cNvSpPr/>
            <p:nvPr/>
          </p:nvSpPr>
          <p:spPr>
            <a:xfrm>
              <a:off x="4533357" y="4542116"/>
              <a:ext cx="619670" cy="150699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  <a:effectLst>
              <a:outerShdw blurRad="152400" dist="381000" dir="5400000" sx="70000" sy="70000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3B4374-5C0D-461F-B3BD-78D99614D3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72677" y="2844800"/>
              <a:ext cx="161562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BC6FDE7-AEA1-4230-8433-4C088A0FF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78548" y="3618567"/>
              <a:ext cx="528128" cy="0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4D1021D-07C7-4331-8FF6-36980A30978B}"/>
                </a:ext>
              </a:extLst>
            </p:cNvPr>
            <p:cNvGrpSpPr/>
            <p:nvPr/>
          </p:nvGrpSpPr>
          <p:grpSpPr>
            <a:xfrm>
              <a:off x="4203288" y="2479090"/>
              <a:ext cx="436874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3B7FE99-95CF-45D5-966B-87A979B93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1BBA69B-19FF-4ADB-A739-AD8136A5F0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D1D86B-562B-40B2-8E46-34233EFEE7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48904" y="2844800"/>
              <a:ext cx="142425" cy="1164292"/>
            </a:xfrm>
            <a:prstGeom prst="line">
              <a:avLst/>
            </a:prstGeom>
            <a:solidFill>
              <a:srgbClr val="464646"/>
            </a:solidFill>
            <a:ln w="38100">
              <a:solidFill>
                <a:srgbClr val="46464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88C17BD-16A1-43C5-BFFA-2FF9174719E1}"/>
                </a:ext>
              </a:extLst>
            </p:cNvPr>
            <p:cNvSpPr/>
            <p:nvPr/>
          </p:nvSpPr>
          <p:spPr>
            <a:xfrm>
              <a:off x="4355556" y="4106208"/>
              <a:ext cx="975271" cy="150698"/>
            </a:xfrm>
            <a:prstGeom prst="roundRect">
              <a:avLst/>
            </a:prstGeom>
            <a:solidFill>
              <a:srgbClr val="F2A40D"/>
            </a:solidFill>
            <a:ln w="38100">
              <a:solidFill>
                <a:srgbClr val="46464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B3B910E-ACFC-4F28-8E28-F02E1588B87E}"/>
                </a:ext>
              </a:extLst>
            </p:cNvPr>
            <p:cNvGrpSpPr/>
            <p:nvPr/>
          </p:nvGrpSpPr>
          <p:grpSpPr>
            <a:xfrm flipH="1">
              <a:off x="5035162" y="2479090"/>
              <a:ext cx="436872" cy="448528"/>
              <a:chOff x="2320288" y="2903541"/>
              <a:chExt cx="332555" cy="302680"/>
            </a:xfrm>
            <a:solidFill>
              <a:srgbClr val="464646"/>
            </a:solidFill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772B6-06C0-4F54-AA94-D3F92DA471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21560" y="305488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3370C1F-7876-4278-AB20-78F6CAA385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0288" y="2903541"/>
                <a:ext cx="331283" cy="151340"/>
              </a:xfrm>
              <a:prstGeom prst="line">
                <a:avLst/>
              </a:prstGeom>
              <a:grpFill/>
              <a:ln w="38100" cap="rnd">
                <a:solidFill>
                  <a:srgbClr val="464646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">
            <a:extLst>
              <a:ext uri="{FF2B5EF4-FFF2-40B4-BE49-F238E27FC236}">
                <a16:creationId xmlns:a16="http://schemas.microsoft.com/office/drawing/2014/main" id="{509D954E-A844-4072-A556-DE584BEB93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Code Box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1234" y="1931154"/>
            <a:ext cx="10949531" cy="1362846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 latinLnBrk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1" name="Slide Body Text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561124"/>
          </a:xfrm>
        </p:spPr>
        <p:txBody>
          <a:bodyPr/>
          <a:lstStyle>
            <a:lvl1pPr marL="0" indent="0" latinLnBrk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US" noProof="0"/>
              <a:t>Sample source code:</a:t>
            </a:r>
          </a:p>
        </p:txBody>
      </p:sp>
      <p:sp>
        <p:nvSpPr>
          <p:cNvPr id="9" name="Rectangle Top">
            <a:extLst>
              <a:ext uri="{FF2B5EF4-FFF2-40B4-BE49-F238E27FC236}">
                <a16:creationId xmlns:a16="http://schemas.microsoft.com/office/drawing/2014/main" id="{A15CE03A-0933-4E5D-9EA1-718D4F802FFC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Logo Software University" descr="Software University logo">
            <a:extLst>
              <a:ext uri="{FF2B5EF4-FFF2-40B4-BE49-F238E27FC236}">
                <a16:creationId xmlns:a16="http://schemas.microsoft.com/office/drawing/2014/main" id="{8C01D7AF-7CBD-46E1-99F3-8EB60E838D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1" name="Slide Title">
            <a:extLst>
              <a:ext uri="{FF2B5EF4-FFF2-40B4-BE49-F238E27FC236}">
                <a16:creationId xmlns:a16="http://schemas.microsoft.com/office/drawing/2014/main" id="{47D60833-F0A9-4F29-8C06-A963A7C8BE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">
            <a:extLst>
              <a:ext uri="{FF2B5EF4-FFF2-40B4-BE49-F238E27FC236}">
                <a16:creationId xmlns:a16="http://schemas.microsoft.com/office/drawing/2014/main" id="{39DDE17E-5472-41F3-AF5F-54DFF10DC6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9" name="Picture SoftUni Mascot" descr="SoftUni mascot with laptop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16000" y="3408496"/>
            <a:ext cx="2251057" cy="3044431"/>
          </a:xfrm>
          <a:prstGeom prst="rect">
            <a:avLst/>
          </a:prstGeom>
        </p:spPr>
      </p:pic>
      <p:sp>
        <p:nvSpPr>
          <p:cNvPr id="23" name="Slide Body Text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9049234" cy="5207396"/>
          </a:xfrm>
        </p:spPr>
        <p:txBody>
          <a:bodyPr>
            <a:normAutofit/>
          </a:bodyPr>
          <a:lstStyle>
            <a:lvl1pPr marL="514042" indent="-514042" latinLnBrk="0">
              <a:buFont typeface="+mj-lt"/>
              <a:buAutoNum type="arabicPeriod"/>
              <a:defRPr sz="3600">
                <a:solidFill>
                  <a:schemeClr val="tx1"/>
                </a:solidFill>
              </a:defRPr>
            </a:lvl1pPr>
            <a:lvl2pPr>
              <a:defRPr sz="3400"/>
            </a:lvl2pPr>
          </a:lstStyle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1"/>
            <a:r>
              <a:rPr lang="en-US" noProof="0"/>
              <a:t>…</a:t>
            </a:r>
          </a:p>
          <a:p>
            <a:pPr lvl="0"/>
            <a:r>
              <a:rPr lang="en-US" noProof="0"/>
              <a:t>…</a:t>
            </a:r>
          </a:p>
        </p:txBody>
      </p:sp>
      <p:sp>
        <p:nvSpPr>
          <p:cNvPr id="8" name="Rectangle Top">
            <a:extLst>
              <a:ext uri="{FF2B5EF4-FFF2-40B4-BE49-F238E27FC236}">
                <a16:creationId xmlns:a16="http://schemas.microsoft.com/office/drawing/2014/main" id="{930E0800-9260-4369-8330-8264DD33C5CE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1" name="Logo Software University" descr="Software University logo">
            <a:extLst>
              <a:ext uri="{FF2B5EF4-FFF2-40B4-BE49-F238E27FC236}">
                <a16:creationId xmlns:a16="http://schemas.microsoft.com/office/drawing/2014/main" id="{14F779A7-4A91-448B-BEFA-956C70A1C22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3" name="Slide Title">
            <a:extLst>
              <a:ext uri="{FF2B5EF4-FFF2-40B4-BE49-F238E27FC236}">
                <a16:creationId xmlns:a16="http://schemas.microsoft.com/office/drawing/2014/main" id="{357D7BE1-6358-42CC-94F3-7BCDD91DCB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Bottom"/>
          <p:cNvSpPr/>
          <p:nvPr/>
        </p:nvSpPr>
        <p:spPr>
          <a:xfrm>
            <a:off x="2" y="6264000"/>
            <a:ext cx="12192000" cy="594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6750ECE4-94E0-469B-B8E4-562792823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53030" y="6462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2BF067CD-8E6B-4360-9AA8-C5DF2A48A6D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Oval Logo Holder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2" name="Logo Software University Down" descr="Software University logo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10" name="Text Placeholder Right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56000" y="1195931"/>
            <a:ext cx="5545597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 Placeholder Left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402" y="1195931"/>
            <a:ext cx="5545598" cy="4957073"/>
          </a:xfrm>
        </p:spPr>
        <p:txBody>
          <a:bodyPr/>
          <a:lstStyle>
            <a:lvl1pPr latinLnBrk="0">
              <a:defRPr/>
            </a:lvl1pPr>
            <a:lvl2pPr latinLnBrk="0">
              <a:defRPr/>
            </a:lvl2pPr>
            <a:lvl3pPr latinLnBrk="0">
              <a:defRPr/>
            </a:lvl3pPr>
            <a:lvl4pPr latinLnBrk="0">
              <a:defRPr/>
            </a:lvl4pPr>
            <a:lvl5pPr latinLnBrk="0">
              <a:defRPr/>
            </a:lvl5pPr>
          </a:lstStyle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Rectangle Top">
            <a:extLst>
              <a:ext uri="{FF2B5EF4-FFF2-40B4-BE49-F238E27FC236}">
                <a16:creationId xmlns:a16="http://schemas.microsoft.com/office/drawing/2014/main" id="{E03301DA-D0AF-46FD-8740-2F761250203A}"/>
              </a:ext>
            </a:extLst>
          </p:cNvPr>
          <p:cNvSpPr/>
          <p:nvPr userDrawn="1"/>
        </p:nvSpPr>
        <p:spPr>
          <a:xfrm>
            <a:off x="0" y="0"/>
            <a:ext cx="121968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4" name="Logo Software University" descr="Software University logo">
            <a:extLst>
              <a:ext uri="{FF2B5EF4-FFF2-40B4-BE49-F238E27FC236}">
                <a16:creationId xmlns:a16="http://schemas.microsoft.com/office/drawing/2014/main" id="{19A67BB9-D880-4EAD-B90E-89C4219BFC0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957" y="253936"/>
            <a:ext cx="1915704" cy="559235"/>
          </a:xfrm>
          <a:prstGeom prst="rect">
            <a:avLst/>
          </a:prstGeom>
        </p:spPr>
      </p:pic>
      <p:sp>
        <p:nvSpPr>
          <p:cNvPr id="15" name="Slide Title">
            <a:extLst>
              <a:ext uri="{FF2B5EF4-FFF2-40B4-BE49-F238E27FC236}">
                <a16:creationId xmlns:a16="http://schemas.microsoft.com/office/drawing/2014/main" id="{EA9A94D1-F9F6-4D7B-85E3-896A987B6A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406" y="100750"/>
            <a:ext cx="9715594" cy="882654"/>
          </a:xfrm>
        </p:spPr>
        <p:txBody>
          <a:bodyPr/>
          <a:lstStyle>
            <a:lvl1pPr latinLnBrk="0"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b="1672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9" r:id="rId2"/>
    <p:sldLayoutId id="2147483681" r:id="rId3"/>
    <p:sldLayoutId id="2147483691" r:id="rId4"/>
    <p:sldLayoutId id="2147483680" r:id="rId5"/>
    <p:sldLayoutId id="2147483688" r:id="rId6"/>
    <p:sldLayoutId id="2147483684" r:id="rId7"/>
    <p:sldLayoutId id="2147483677" r:id="rId8"/>
    <p:sldLayoutId id="2147483683" r:id="rId9"/>
    <p:sldLayoutId id="2147483685" r:id="rId10"/>
    <p:sldLayoutId id="2147483686" r:id="rId11"/>
    <p:sldLayoutId id="214748368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0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803275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60363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1700213" indent="-352425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8988" indent="-266700" algn="l" defTabSz="1218438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7/1/2022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0955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184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Background" descr="SoftUni Background">
            <a:extLst>
              <a:ext uri="{FF2B5EF4-FFF2-40B4-BE49-F238E27FC236}">
                <a16:creationId xmlns:a16="http://schemas.microsoft.com/office/drawing/2014/main" id="{5BE90A63-DDD9-4B3B-A234-DF69B9BC812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b="1672"/>
          <a:stretch/>
        </p:blipFill>
        <p:spPr>
          <a:xfrm>
            <a:off x="1" y="3"/>
            <a:ext cx="12192000" cy="6857999"/>
          </a:xfrm>
          <a:prstGeom prst="rect">
            <a:avLst/>
          </a:prstGeom>
        </p:spPr>
      </p:pic>
      <p:sp>
        <p:nvSpPr>
          <p:cNvPr id="11" name="Slide Body Text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04" y="1138844"/>
            <a:ext cx="11804830" cy="553015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0" name="Slide Title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11804829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3293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0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255" indent="-360255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803034" indent="-360255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255336" indent="-360255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1699703" indent="-352319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058370" indent="-266620" algn="l" defTabSz="1218072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9.png"/><Relationship Id="rId4" Type="http://schemas.openxmlformats.org/officeDocument/2006/relationships/hyperlink" Target="https://softuni.bg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hyperlink" Target="https://quiz.softuni.bg/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oftuni.bg/forum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3754/programming-basics-with-java-july-202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hyperlink" Target="http://svn.softuni.org/admin/svn/programming-basics-2022/trunk/Installation-Guidelines/01.0%20PB-Java-IntelliJ-2021-Installation-Guidelines.docx" TargetMode="External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jetbrains.com/idea/download/#section=windows" TargetMode="External"/><Relationship Id="rId5" Type="http://schemas.openxmlformats.org/officeDocument/2006/relationships/image" Target="../media/image80.png"/><Relationship Id="rId10" Type="http://schemas.openxmlformats.org/officeDocument/2006/relationships/customXml" Target="../ink/ink2.xml"/><Relationship Id="rId4" Type="http://schemas.openxmlformats.org/officeDocument/2006/relationships/hyperlink" Target="http://svn.softuni.org/admin/svn/programming-basics-2022/trunk/Installation-Guidelines/01.0%20PB-Java-IntelliJ-Installation-Guidelines.docx" TargetMode="External"/><Relationship Id="rId9" Type="http://schemas.openxmlformats.org/officeDocument/2006/relationships/image" Target="../media/image6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s://java-book.softuni.bg/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customXml" Target="../ink/ink9.xml"/><Relationship Id="rId3" Type="http://schemas.openxmlformats.org/officeDocument/2006/relationships/image" Target="../media/image89.png"/><Relationship Id="rId7" Type="http://schemas.openxmlformats.org/officeDocument/2006/relationships/customXml" Target="../ink/ink5.xml"/><Relationship Id="rId12" Type="http://schemas.openxmlformats.org/officeDocument/2006/relationships/customXml" Target="../ink/ink8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.xml"/><Relationship Id="rId11" Type="http://schemas.openxmlformats.org/officeDocument/2006/relationships/image" Target="../media/image93.png"/><Relationship Id="rId5" Type="http://schemas.openxmlformats.org/officeDocument/2006/relationships/image" Target="../media/image91.png"/><Relationship Id="rId10" Type="http://schemas.openxmlformats.org/officeDocument/2006/relationships/customXml" Target="../ink/ink7.xml"/><Relationship Id="rId4" Type="http://schemas.openxmlformats.org/officeDocument/2006/relationships/customXml" Target="../ink/ink3.xml"/><Relationship Id="rId9" Type="http://schemas.openxmlformats.org/officeDocument/2006/relationships/customXml" Target="../ink/ink6.xml"/><Relationship Id="rId14" Type="http://schemas.openxmlformats.org/officeDocument/2006/relationships/customXml" Target="../ink/ink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7" Type="http://schemas.openxmlformats.org/officeDocument/2006/relationships/hyperlink" Target="https://forum.softuni.b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facebook.com/SoftwareUniversity" TargetMode="External"/><Relationship Id="rId5" Type="http://schemas.openxmlformats.org/officeDocument/2006/relationships/hyperlink" Target="https://softuni.foundation/" TargetMode="External"/><Relationship Id="rId4" Type="http://schemas.openxmlformats.org/officeDocument/2006/relationships/hyperlink" Target="https://about.softuni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softuni.b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7.png"/><Relationship Id="rId4" Type="http://schemas.openxmlformats.org/officeDocument/2006/relationships/hyperlink" Target="https://softuni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sli.do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okerstarscareers.com/" TargetMode="External"/><Relationship Id="rId13" Type="http://schemas.openxmlformats.org/officeDocument/2006/relationships/image" Target="../media/image54.png"/><Relationship Id="rId18" Type="http://schemas.openxmlformats.org/officeDocument/2006/relationships/hyperlink" Target="https://smartit.bg/" TargetMode="External"/><Relationship Id="rId3" Type="http://schemas.openxmlformats.org/officeDocument/2006/relationships/image" Target="../media/image49.png"/><Relationship Id="rId21" Type="http://schemas.openxmlformats.org/officeDocument/2006/relationships/image" Target="../media/image58.png"/><Relationship Id="rId7" Type="http://schemas.openxmlformats.org/officeDocument/2006/relationships/image" Target="../media/image51.png"/><Relationship Id="rId12" Type="http://schemas.openxmlformats.org/officeDocument/2006/relationships/hyperlink" Target="https://indeavr.com/" TargetMode="External"/><Relationship Id="rId17" Type="http://schemas.openxmlformats.org/officeDocument/2006/relationships/image" Target="../media/image56.png"/><Relationship Id="rId25" Type="http://schemas.openxmlformats.org/officeDocument/2006/relationships/image" Target="../media/image60.png"/><Relationship Id="rId2" Type="http://schemas.openxmlformats.org/officeDocument/2006/relationships/hyperlink" Target="https://www.postbank.bg/" TargetMode="External"/><Relationship Id="rId16" Type="http://schemas.openxmlformats.org/officeDocument/2006/relationships/hyperlink" Target="https://www.superhosting.bg/" TargetMode="External"/><Relationship Id="rId20" Type="http://schemas.openxmlformats.org/officeDocument/2006/relationships/hyperlink" Target="https://www.softwaregroup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g.it.schwarz/schwarz-it-bulgaria" TargetMode="External"/><Relationship Id="rId11" Type="http://schemas.openxmlformats.org/officeDocument/2006/relationships/image" Target="../media/image53.png"/><Relationship Id="rId24" Type="http://schemas.openxmlformats.org/officeDocument/2006/relationships/hyperlink" Target="https://createx.bg/" TargetMode="External"/><Relationship Id="rId5" Type="http://schemas.openxmlformats.org/officeDocument/2006/relationships/image" Target="../media/image50.png"/><Relationship Id="rId15" Type="http://schemas.openxmlformats.org/officeDocument/2006/relationships/image" Target="../media/image55.jpeg"/><Relationship Id="rId23" Type="http://schemas.openxmlformats.org/officeDocument/2006/relationships/image" Target="../media/image59.png"/><Relationship Id="rId10" Type="http://schemas.openxmlformats.org/officeDocument/2006/relationships/hyperlink" Target="https://de.draftkings.com/" TargetMode="External"/><Relationship Id="rId19" Type="http://schemas.openxmlformats.org/officeDocument/2006/relationships/image" Target="../media/image57.jpeg"/><Relationship Id="rId4" Type="http://schemas.openxmlformats.org/officeDocument/2006/relationships/hyperlink" Target="https://www.coca-colahellenic.com/" TargetMode="External"/><Relationship Id="rId9" Type="http://schemas.openxmlformats.org/officeDocument/2006/relationships/image" Target="../media/image52.jpeg"/><Relationship Id="rId14" Type="http://schemas.openxmlformats.org/officeDocument/2006/relationships/hyperlink" Target="https://www.pharvision.ai/" TargetMode="External"/><Relationship Id="rId22" Type="http://schemas.openxmlformats.org/officeDocument/2006/relationships/hyperlink" Target="https://taulia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www.youtube.com/c/CodeItUpwithIvo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hyperlink" Target="https://virtualracingschool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0CAD-4D33-470F-87FF-6E4C222A90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43191" y="6283395"/>
            <a:ext cx="2950749" cy="3517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www.softuni.bg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8643191" y="5931641"/>
            <a:ext cx="2950749" cy="351754"/>
          </a:xfrm>
        </p:spPr>
        <p:txBody>
          <a:bodyPr/>
          <a:lstStyle/>
          <a:p>
            <a:r>
              <a:rPr lang="bg-BG" sz="1800" dirty="0"/>
              <a:t>Софтуерен университет</a:t>
            </a:r>
            <a:endParaRPr lang="en-US" sz="18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B4D3B5-E13C-4408-A045-3127D44360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53082" y="5382217"/>
            <a:ext cx="3137440" cy="444536"/>
          </a:xfrm>
        </p:spPr>
        <p:txBody>
          <a:bodyPr/>
          <a:lstStyle/>
          <a:p>
            <a:r>
              <a:rPr lang="bg-BG" dirty="0"/>
              <a:t>Преподавателски екип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EA8F4FB-BB44-48ED-8C9C-7C2A71BFFF5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bg-BG" dirty="0"/>
              <a:t>СофтУни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Откриване на курса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8274" y="367491"/>
            <a:ext cx="10962447" cy="882654"/>
          </a:xfrm>
        </p:spPr>
        <p:txBody>
          <a:bodyPr>
            <a:normAutofit/>
          </a:bodyPr>
          <a:lstStyle/>
          <a:p>
            <a:r>
              <a:rPr lang="bg-BG" dirty="0"/>
              <a:t>Основи на програмирането</a:t>
            </a:r>
            <a:r>
              <a:rPr lang="en-US" dirty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B690BE-C0F6-4280-AB59-3B1BE24780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08" y="2533321"/>
            <a:ext cx="2212117" cy="5517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60EE75-22CD-4275-92FC-B67AAA5CCD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960361"/>
            <a:ext cx="2380413" cy="23804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9532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Учебна програма </a:t>
            </a:r>
            <a:endParaRPr lang="en-US" dirty="0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DA49B6C-9518-4156-BAEB-6A86E709F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>
            <a:normAutofit/>
          </a:bodyPr>
          <a:lstStyle/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Първи стъпки в програмирането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Проверки</a:t>
            </a:r>
            <a:endParaRPr lang="ru-RU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По-сложни проверки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bg-BG" dirty="0">
                <a:latin typeface="+mj-lt"/>
              </a:rPr>
              <a:t> </a:t>
            </a:r>
            <a:r>
              <a:rPr lang="en-US" dirty="0">
                <a:latin typeface="+mj-lt"/>
              </a:rPr>
              <a:t>For</a:t>
            </a:r>
            <a:r>
              <a:rPr lang="bg-BG" dirty="0">
                <a:latin typeface="+mj-lt"/>
              </a:rPr>
              <a:t>-цикъл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While-</a:t>
            </a:r>
            <a:r>
              <a:rPr lang="bg-BG" dirty="0">
                <a:latin typeface="+mj-lt"/>
              </a:rPr>
              <a:t>цикъл</a:t>
            </a:r>
            <a:endParaRPr lang="en-US" dirty="0">
              <a:latin typeface="+mj-lt"/>
            </a:endParaRPr>
          </a:p>
          <a:p>
            <a:pPr marL="0" indent="-356616">
              <a:buFont typeface="+mj-lt"/>
              <a:buAutoNum type="arabicPeriod"/>
            </a:pPr>
            <a:r>
              <a:rPr lang="en-US" dirty="0">
                <a:latin typeface="+mj-lt"/>
              </a:rPr>
              <a:t> </a:t>
            </a:r>
            <a:r>
              <a:rPr lang="bg-BG" dirty="0">
                <a:latin typeface="+mj-lt"/>
              </a:rPr>
              <a:t>Вложени</a:t>
            </a:r>
            <a:r>
              <a:rPr lang="ru-RU" dirty="0">
                <a:latin typeface="+mj-lt"/>
              </a:rPr>
              <a:t> цикли</a:t>
            </a:r>
          </a:p>
          <a:p>
            <a:pPr marL="0" indent="-356616">
              <a:buFont typeface="+mj-lt"/>
              <a:buAutoNum type="arabicPeriod"/>
            </a:pPr>
            <a:r>
              <a:rPr lang="ru-RU" dirty="0"/>
              <a:t> Подготовка за </a:t>
            </a:r>
            <a:r>
              <a:rPr lang="bg-BG" dirty="0"/>
              <a:t>изпит</a:t>
            </a:r>
            <a:endParaRPr lang="en-US" dirty="0"/>
          </a:p>
          <a:p>
            <a:pPr marL="0" indent="-356616">
              <a:buFont typeface="+mj-lt"/>
              <a:buAutoNum type="arabicPeriod"/>
            </a:pPr>
            <a:endParaRPr lang="ru-RU" dirty="0">
              <a:latin typeface="+mj-lt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ABDBC988-9487-4BB8-B530-D4F6EC7D3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75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02D1E6-5D95-480B-8FC5-303A75A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Разпределение на лекция</a:t>
            </a:r>
            <a:endParaRPr lang="en-US" dirty="0"/>
          </a:p>
        </p:txBody>
      </p:sp>
      <p:graphicFrame>
        <p:nvGraphicFramePr>
          <p:cNvPr id="6" name="Group 134">
            <a:extLst>
              <a:ext uri="{FF2B5EF4-FFF2-40B4-BE49-F238E27FC236}">
                <a16:creationId xmlns:a16="http://schemas.microsoft.com/office/drawing/2014/main" id="{40B5E440-8818-4D2A-A210-CDACD0123130}"/>
              </a:ext>
            </a:extLst>
          </p:cNvPr>
          <p:cNvGraphicFramePr>
            <a:graphicFrameLocks/>
          </p:cNvGraphicFramePr>
          <p:nvPr/>
        </p:nvGraphicFramePr>
        <p:xfrm>
          <a:off x="966000" y="1809000"/>
          <a:ext cx="9677400" cy="3611447"/>
        </p:xfrm>
        <a:graphic>
          <a:graphicData uri="http://schemas.openxmlformats.org/drawingml/2006/table">
            <a:tbl>
              <a:tblPr/>
              <a:tblGrid>
                <a:gridCol w="4994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26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522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Дейност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bg-BG" sz="2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Времетраене</a:t>
                      </a:r>
                      <a:endParaRPr kumimoji="1" lang="en-US" sz="2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42726" marR="142726" marT="108000" anchor="ctr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60000"/>
                        <a:lumOff val="4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9094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60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6312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705"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bg-BG" dirty="0"/>
                        <a:t>50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Почивка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15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19">
                <a:tc>
                  <a:txBody>
                    <a:bodyPr/>
                    <a:lstStyle/>
                    <a:p>
                      <a:pPr marL="0" marR="0" lvl="0" indent="0" algn="ctr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Лекционна част</a:t>
                      </a:r>
                      <a:endParaRPr lang="en-US" b="0" dirty="0"/>
                    </a:p>
                  </a:txBody>
                  <a:tcPr marT="108000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43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bg-BG" dirty="0"/>
                        <a:t>40 минути</a:t>
                      </a:r>
                      <a:endParaRPr lang="en-US" dirty="0"/>
                    </a:p>
                  </a:txBody>
                  <a:tcPr marT="108000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586892"/>
                  </a:ext>
                </a:extLst>
              </a:tr>
            </a:tbl>
          </a:graphicData>
        </a:graphic>
      </p:graphicFrame>
      <p:sp>
        <p:nvSpPr>
          <p:cNvPr id="5" name="Slide Number">
            <a:extLst>
              <a:ext uri="{FF2B5EF4-FFF2-40B4-BE49-F238E27FC236}">
                <a16:creationId xmlns:a16="http://schemas.microsoft.com/office/drawing/2014/main" id="{0EAAAD0D-2679-4034-BAC1-36D725423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8587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 ÐµÐ·ÑÐ»ÑÐ°Ñ Ñ Ð¸Ð·Ð¾Ð±ÑÐ°Ð¶ÐµÐ½Ð¸Ðµ Ð·Ð° lecture png">
            <a:extLst>
              <a:ext uri="{FF2B5EF4-FFF2-40B4-BE49-F238E27FC236}">
                <a16:creationId xmlns:a16="http://schemas.microsoft.com/office/drawing/2014/main" id="{1316E379-60D6-43AE-8A90-18B5941D6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2207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9EADA01-0D26-4757-9C71-959D2B08C6B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06676" y="1413797"/>
            <a:ext cx="7654234" cy="5137821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bg-BG" sz="3600" b="1" dirty="0"/>
              <a:t>Вероника Ванева</a:t>
            </a:r>
          </a:p>
          <a:p>
            <a:pPr lvl="1">
              <a:lnSpc>
                <a:spcPct val="100000"/>
              </a:lnSpc>
            </a:pPr>
            <a:r>
              <a:rPr lang="bg-BG" sz="3200" dirty="0"/>
              <a:t>Бивш трейнинг </a:t>
            </a:r>
            <a:r>
              <a:rPr lang="bg-BG" sz="3200" b="1" dirty="0"/>
              <a:t>директор на СофтУни</a:t>
            </a:r>
          </a:p>
          <a:p>
            <a:pPr lvl="1">
              <a:lnSpc>
                <a:spcPct val="100000"/>
              </a:lnSpc>
            </a:pPr>
            <a:r>
              <a:rPr lang="en-US" sz="3200" dirty="0"/>
              <a:t>Project Manager</a:t>
            </a:r>
            <a:r>
              <a:rPr lang="bg-BG" sz="3200" dirty="0"/>
              <a:t> в </a:t>
            </a:r>
            <a:r>
              <a:rPr lang="bg-BG" sz="3200" b="1" dirty="0"/>
              <a:t>Информационно Обслужване АД</a:t>
            </a:r>
          </a:p>
          <a:p>
            <a:pPr lvl="1">
              <a:lnSpc>
                <a:spcPct val="100000"/>
              </a:lnSpc>
            </a:pPr>
            <a:r>
              <a:rPr lang="bg-BG" sz="3200" dirty="0"/>
              <a:t>Бивш </a:t>
            </a:r>
            <a:r>
              <a:rPr lang="en-US" sz="3200" dirty="0"/>
              <a:t>Program Director </a:t>
            </a:r>
            <a:r>
              <a:rPr lang="bg-BG" sz="3200" dirty="0"/>
              <a:t>в </a:t>
            </a:r>
            <a:r>
              <a:rPr lang="en-US" sz="3200" b="1" dirty="0"/>
              <a:t>Motion Software</a:t>
            </a:r>
            <a:endParaRPr lang="bg-BG" sz="3200" b="1" dirty="0"/>
          </a:p>
          <a:p>
            <a:pPr lvl="1">
              <a:lnSpc>
                <a:spcPct val="100000"/>
              </a:lnSpc>
            </a:pPr>
            <a:r>
              <a:rPr lang="ru-RU" sz="3200" dirty="0"/>
              <a:t>Завършва </a:t>
            </a:r>
            <a:r>
              <a:rPr lang="ru-RU" sz="3200" b="1" dirty="0"/>
              <a:t>Медицински</a:t>
            </a:r>
            <a:br>
              <a:rPr lang="ru-RU" sz="3200" b="1" dirty="0"/>
            </a:br>
            <a:r>
              <a:rPr lang="ru-RU" sz="3200" b="1" dirty="0"/>
              <a:t>университет</a:t>
            </a:r>
            <a:r>
              <a:rPr lang="ru-RU" sz="3200" dirty="0"/>
              <a:t> гр. Плевен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bg-BG" sz="3200" dirty="0"/>
              <a:t>Интереси към </a:t>
            </a:r>
            <a:r>
              <a:rPr lang="en-US" sz="3200" b="1" dirty="0"/>
              <a:t>Java, C++ </a:t>
            </a:r>
            <a:r>
              <a:rPr lang="bg-BG" sz="3200" b="1" dirty="0"/>
              <a:t>и</a:t>
            </a:r>
            <a:r>
              <a:rPr lang="en-US" sz="3200" b="1" dirty="0"/>
              <a:t> Unity</a:t>
            </a:r>
            <a:endParaRPr lang="bg-BG" sz="3200" b="1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C13B05-FCAE-4D4F-ADF4-7365245C5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177" y="1584000"/>
            <a:ext cx="3150000" cy="420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5467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Преподаватели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06676" y="1413797"/>
            <a:ext cx="8049324" cy="513782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dirty="0"/>
              <a:t>Петър Мирчев</a:t>
            </a:r>
            <a:endParaRPr lang="en-US" sz="3600" b="1" dirty="0"/>
          </a:p>
          <a:p>
            <a:pPr lvl="1">
              <a:lnSpc>
                <a:spcPct val="100000"/>
              </a:lnSpc>
            </a:pPr>
            <a:r>
              <a:rPr lang="en-US" sz="3400" dirty="0"/>
              <a:t>Application Analyst Support </a:t>
            </a:r>
            <a:r>
              <a:rPr lang="bg-BG" sz="3400" dirty="0"/>
              <a:t>в</a:t>
            </a:r>
            <a:r>
              <a:rPr lang="en-US" sz="3400" dirty="0"/>
              <a:t> </a:t>
            </a:r>
            <a:r>
              <a:rPr lang="en-US" sz="3400" b="1" dirty="0"/>
              <a:t>Experian</a:t>
            </a:r>
            <a:endParaRPr lang="bg-BG" sz="3400" b="1" dirty="0"/>
          </a:p>
          <a:p>
            <a:pPr lvl="1">
              <a:lnSpc>
                <a:spcPct val="100000"/>
              </a:lnSpc>
            </a:pPr>
            <a:r>
              <a:rPr lang="bg-BG" sz="3400" dirty="0"/>
              <a:t>Интереси в </a:t>
            </a:r>
            <a:r>
              <a:rPr lang="en-US" sz="3400" b="1" dirty="0"/>
              <a:t>Java </a:t>
            </a:r>
            <a:r>
              <a:rPr lang="bg-BG" sz="3400" dirty="0"/>
              <a:t>и</a:t>
            </a:r>
            <a:r>
              <a:rPr lang="bg-BG" sz="3400" b="1" dirty="0"/>
              <a:t> </a:t>
            </a:r>
            <a:r>
              <a:rPr lang="en-US" sz="3400" b="1" dirty="0"/>
              <a:t>Python</a:t>
            </a:r>
            <a:endParaRPr lang="bg-BG" sz="3400" b="1" dirty="0"/>
          </a:p>
          <a:p>
            <a:pPr lvl="1">
              <a:lnSpc>
                <a:spcPct val="100000"/>
              </a:lnSpc>
            </a:pPr>
            <a:r>
              <a:rPr lang="bg-BG" sz="3400" b="1" dirty="0"/>
              <a:t>Дългогодишен опит </a:t>
            </a:r>
            <a:r>
              <a:rPr lang="bg-BG" sz="3400" dirty="0"/>
              <a:t>в сферата на </a:t>
            </a:r>
            <a:r>
              <a:rPr lang="bg-BG" sz="3400" b="1" dirty="0"/>
              <a:t>преподаването</a:t>
            </a:r>
            <a:endParaRPr lang="en-US" sz="3400" b="1" dirty="0"/>
          </a:p>
          <a:p>
            <a:pPr lvl="1">
              <a:lnSpc>
                <a:spcPct val="100000"/>
              </a:lnSpc>
            </a:pPr>
            <a:r>
              <a:rPr lang="bg-BG" sz="3400" dirty="0"/>
              <a:t>Свири и преподава на </a:t>
            </a:r>
            <a:r>
              <a:rPr lang="bg-BG" sz="3400" b="1" dirty="0"/>
              <a:t>китара</a:t>
            </a:r>
            <a:endParaRPr lang="en-US" sz="3400" b="1" dirty="0"/>
          </a:p>
          <a:p>
            <a:pPr lvl="1">
              <a:lnSpc>
                <a:spcPct val="100000"/>
              </a:lnSpc>
            </a:pPr>
            <a:endParaRPr lang="bg-BG" sz="3400" b="1" dirty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AutoShape 2" descr="Профилна снимка">
            <a:extLst>
              <a:ext uri="{FF2B5EF4-FFF2-40B4-BE49-F238E27FC236}">
                <a16:creationId xmlns:a16="http://schemas.microsoft.com/office/drawing/2014/main" id="{39EEB98F-239C-4ABB-9EA2-67CA11A431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7557C2-4E88-47C7-9E69-9D50ECA877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80" b="31053"/>
          <a:stretch/>
        </p:blipFill>
        <p:spPr>
          <a:xfrm>
            <a:off x="8399945" y="1809000"/>
            <a:ext cx="3166467" cy="37833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3505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AD04-6AF6-4BF7-B813-275F459231F7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Домашни, изпити и оценяване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B002B-ED12-4D37-943B-9C9BBD480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337389"/>
            <a:ext cx="2709775" cy="27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05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EB9688-3BF8-45AB-B6BA-0077631A5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23796" y="983404"/>
            <a:ext cx="10496648" cy="5546589"/>
          </a:xfrm>
        </p:spPr>
        <p:txBody>
          <a:bodyPr>
            <a:normAutofit/>
          </a:bodyPr>
          <a:lstStyle/>
          <a:p>
            <a:pPr lvl="1"/>
            <a:r>
              <a:rPr lang="bg-BG" sz="3600" dirty="0"/>
              <a:t>Упражненията са </a:t>
            </a:r>
            <a:r>
              <a:rPr lang="bg-BG" sz="3600" b="1" dirty="0">
                <a:solidFill>
                  <a:schemeClr val="bg1"/>
                </a:solidFill>
              </a:rPr>
              <a:t>много важни</a:t>
            </a:r>
            <a:r>
              <a:rPr lang="en-US" sz="3600" b="1" dirty="0">
                <a:solidFill>
                  <a:schemeClr val="bg1"/>
                </a:solidFill>
              </a:rPr>
              <a:t>!</a:t>
            </a:r>
          </a:p>
          <a:p>
            <a:pPr lvl="2"/>
            <a:r>
              <a:rPr lang="bg-BG" sz="3200" dirty="0"/>
              <a:t>Трябва да програмирате </a:t>
            </a:r>
            <a:r>
              <a:rPr lang="bg-BG" sz="3200" b="1" dirty="0">
                <a:solidFill>
                  <a:schemeClr val="bg1"/>
                </a:solidFill>
              </a:rPr>
              <a:t>всеки ден</a:t>
            </a:r>
            <a:r>
              <a:rPr lang="bg-BG" sz="3200" dirty="0">
                <a:solidFill>
                  <a:schemeClr val="bg1"/>
                </a:solidFill>
              </a:rPr>
              <a:t>!</a:t>
            </a:r>
            <a:endParaRPr lang="en-US" sz="3200" dirty="0">
              <a:solidFill>
                <a:schemeClr val="bg1"/>
              </a:solidFill>
            </a:endParaRPr>
          </a:p>
          <a:p>
            <a:pPr lvl="1"/>
            <a:r>
              <a:rPr lang="bg-BG" sz="3600" dirty="0"/>
              <a:t>Във всяко учебно занятие има </a:t>
            </a:r>
            <a:r>
              <a:rPr lang="bg-BG" sz="3600" b="1" dirty="0">
                <a:solidFill>
                  <a:schemeClr val="bg1"/>
                </a:solidFill>
              </a:rPr>
              <a:t>задачи</a:t>
            </a:r>
            <a:endParaRPr lang="en-US" sz="36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Решаваме част от тях</a:t>
            </a:r>
            <a:r>
              <a:rPr lang="en-US" sz="3200" dirty="0"/>
              <a:t> </a:t>
            </a:r>
            <a:r>
              <a:rPr lang="bg-BG" sz="3200" dirty="0"/>
              <a:t>по време на занятие</a:t>
            </a:r>
            <a:endParaRPr lang="en-US" sz="3200" dirty="0"/>
          </a:p>
          <a:p>
            <a:pPr lvl="2"/>
            <a:r>
              <a:rPr lang="bg-BG" sz="3200" dirty="0"/>
              <a:t>Решенията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r>
              <a:rPr lang="en-US" sz="3200" dirty="0"/>
              <a:t>: </a:t>
            </a:r>
            <a:r>
              <a:rPr lang="en-US" sz="32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judge.softuni.bg</a:t>
            </a:r>
            <a:endParaRPr lang="en-US" sz="3200" b="1" dirty="0">
              <a:solidFill>
                <a:schemeClr val="bg1"/>
              </a:solidFill>
            </a:endParaRPr>
          </a:p>
          <a:p>
            <a:pPr lvl="2"/>
            <a:r>
              <a:rPr lang="bg-BG" sz="3200" dirty="0"/>
              <a:t>За д</a:t>
            </a:r>
            <a:r>
              <a:rPr lang="en-US" sz="3200" dirty="0"/>
              <a:t>a</a:t>
            </a:r>
            <a:r>
              <a:rPr lang="bg-BG" sz="3200" dirty="0"/>
              <a:t> получите </a:t>
            </a:r>
            <a:r>
              <a:rPr lang="bg-BG" sz="3200" b="1" dirty="0">
                <a:solidFill>
                  <a:schemeClr val="bg1"/>
                </a:solidFill>
              </a:rPr>
              <a:t>5% бонус</a:t>
            </a:r>
            <a:r>
              <a:rPr lang="en-US" sz="3200" b="1" dirty="0"/>
              <a:t>:</a:t>
            </a:r>
            <a:r>
              <a:rPr lang="bg-BG" sz="3200" b="1" dirty="0">
                <a:solidFill>
                  <a:schemeClr val="bg1"/>
                </a:solidFill>
              </a:rPr>
              <a:t> </a:t>
            </a:r>
            <a:r>
              <a:rPr lang="bg-BG" sz="3200" dirty="0"/>
              <a:t>задачите трябва да бъдат предадени в </a:t>
            </a:r>
            <a:r>
              <a:rPr lang="en-US" sz="3200" dirty="0"/>
              <a:t>Judge </a:t>
            </a:r>
            <a:r>
              <a:rPr lang="bg-BG" sz="3200" dirty="0"/>
              <a:t>системата до </a:t>
            </a:r>
            <a:r>
              <a:rPr lang="en-US" sz="3200" b="1" dirty="0">
                <a:solidFill>
                  <a:schemeClr val="bg1"/>
                </a:solidFill>
              </a:rPr>
              <a:t>15 </a:t>
            </a:r>
            <a:r>
              <a:rPr lang="bg-BG" sz="3200" b="1" dirty="0">
                <a:solidFill>
                  <a:schemeClr val="bg1"/>
                </a:solidFill>
              </a:rPr>
              <a:t>август</a:t>
            </a:r>
            <a:endParaRPr lang="en-US" sz="3200" b="1" dirty="0">
              <a:solidFill>
                <a:schemeClr val="bg1"/>
              </a:solidFill>
            </a:endParaRPr>
          </a:p>
          <a:p>
            <a:pPr marL="895350" lvl="2" indent="0">
              <a:buNone/>
            </a:pP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2AD27558-0732-43DD-8C0F-B4D11CAF85B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20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b="1" dirty="0">
                <a:solidFill>
                  <a:schemeClr val="bg1"/>
                </a:solidFill>
              </a:rPr>
              <a:t>тестват автоматизирано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b="1" dirty="0">
                <a:solidFill>
                  <a:schemeClr val="bg1"/>
                </a:solidFill>
                <a:hlinkClick r:id="rId3"/>
              </a:rPr>
              <a:t>judge.softuni.org</a:t>
            </a:r>
            <a:endParaRPr lang="en-US" b="1" dirty="0">
              <a:solidFill>
                <a:schemeClr val="bg1"/>
              </a:solidFill>
            </a:endParaRPr>
          </a:p>
          <a:p>
            <a:pPr lvl="1"/>
            <a:r>
              <a:rPr lang="bg-BG" dirty="0"/>
              <a:t>Ще я използвате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softuni.bg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bg-BG" dirty="0"/>
              <a:t>акаунт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(</a:t>
            </a:r>
            <a:r>
              <a:rPr lang="en-US" dirty="0"/>
              <a:t>Judge)</a:t>
            </a:r>
          </a:p>
        </p:txBody>
      </p:sp>
      <p:pic>
        <p:nvPicPr>
          <p:cNvPr id="1026" name="Picture 2" descr="Ð ÐµÐ·ÑÐ»ÑÐ°Ñ Ñ Ð¸Ð·Ð¾Ð±ÑÐ°Ð¶ÐµÐ½Ð¸Ðµ Ð·Ð° judge png">
            <a:extLst>
              <a:ext uri="{FF2B5EF4-FFF2-40B4-BE49-F238E27FC236}">
                <a16:creationId xmlns:a16="http://schemas.microsoft.com/office/drawing/2014/main" id="{5AE423BD-5ED9-454A-BF60-132DFE41A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414" y="3657600"/>
            <a:ext cx="236220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E43D62CE-426E-4CBE-8D7E-05E339FC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742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D984D7-5EEE-41B4-BFDB-67DEB28B33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108000" tIns="36000" rIns="108000" bIns="36000" rtlCol="0" anchor="t">
            <a:normAutofit/>
          </a:bodyPr>
          <a:lstStyle/>
          <a:p>
            <a:pPr marL="456565" indent="-456565"/>
            <a:r>
              <a:rPr lang="bg-BG" sz="3200" dirty="0"/>
              <a:t>Качвате </a:t>
            </a:r>
            <a:r>
              <a:rPr lang="bg-BG" sz="3200" b="1" dirty="0">
                <a:solidFill>
                  <a:schemeClr val="bg1"/>
                </a:solidFill>
              </a:rPr>
              <a:t>сорс кода </a:t>
            </a:r>
            <a:r>
              <a:rPr lang="en-US" sz="3200" dirty="0"/>
              <a:t>(</a:t>
            </a:r>
            <a:r>
              <a:rPr lang="bg-BG" sz="3200" dirty="0"/>
              <a:t>програмата)</a:t>
            </a:r>
            <a:endParaRPr lang="en-US" sz="3200" dirty="0">
              <a:cs typeface="Calibri"/>
            </a:endParaRPr>
          </a:p>
          <a:p>
            <a:pPr marL="456565" indent="-456565"/>
            <a:r>
              <a:rPr lang="bg-BG" sz="3200" dirty="0"/>
              <a:t>Програмата се проверява с поредица </a:t>
            </a:r>
            <a:r>
              <a:rPr lang="bg-BG" sz="3200" b="1" dirty="0">
                <a:solidFill>
                  <a:schemeClr val="bg1"/>
                </a:solidFill>
              </a:rPr>
              <a:t>тестове</a:t>
            </a:r>
            <a:endParaRPr lang="bg-BG" sz="3200" b="1" dirty="0">
              <a:solidFill>
                <a:schemeClr val="bg1"/>
              </a:solidFill>
              <a:cs typeface="Calibri"/>
            </a:endParaRPr>
          </a:p>
          <a:p>
            <a:pPr marL="456565" indent="-456565"/>
            <a:r>
              <a:rPr lang="bg-BG" sz="3200" dirty="0"/>
              <a:t>За всеки успешен </a:t>
            </a:r>
            <a:br>
              <a:rPr lang="bg-BG" sz="3200" dirty="0">
                <a:cs typeface="Calibri"/>
              </a:rPr>
            </a:br>
            <a:r>
              <a:rPr lang="bg-BG" sz="3200" dirty="0"/>
              <a:t>тест получавате </a:t>
            </a:r>
            <a:r>
              <a:rPr lang="bg-BG" sz="3200" b="1" dirty="0">
                <a:solidFill>
                  <a:schemeClr val="bg1"/>
                </a:solidFill>
              </a:rPr>
              <a:t>точки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4000" dirty="0"/>
              <a:t>Как работи тестването в</a:t>
            </a:r>
            <a:r>
              <a:rPr lang="en-US" sz="4000" dirty="0"/>
              <a:t> Judge </a:t>
            </a:r>
            <a:r>
              <a:rPr lang="bg-BG" sz="4000" dirty="0"/>
              <a:t>системата</a:t>
            </a:r>
            <a:r>
              <a:rPr lang="en-US" sz="4000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2B0A7A-A46A-47C8-A726-420D14910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3953862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AFE43-B6AE-42AE-B488-6E7B040E943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002" y="2639146"/>
            <a:ext cx="6554180" cy="3858992"/>
          </a:xfrm>
          <a:prstGeom prst="rect">
            <a:avLst/>
          </a:prstGeom>
        </p:spPr>
      </p:pic>
      <p:sp>
        <p:nvSpPr>
          <p:cNvPr id="9" name="Slide Number">
            <a:extLst>
              <a:ext uri="{FF2B5EF4-FFF2-40B4-BE49-F238E27FC236}">
                <a16:creationId xmlns:a16="http://schemas.microsoft.com/office/drawing/2014/main" id="{8A163FF2-244E-4D88-8FE3-57EBACD9D8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6726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1000" y="969994"/>
            <a:ext cx="10215000" cy="57916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Курсът "Основи на програмирането" завършва с онлайн практически и теоретичен изпит:</a:t>
            </a:r>
          </a:p>
          <a:p>
            <a:pPr lvl="1">
              <a:lnSpc>
                <a:spcPct val="100000"/>
              </a:lnSpc>
            </a:pPr>
            <a:r>
              <a:rPr lang="bg-BG" sz="3000" dirty="0"/>
              <a:t>Предварителен изпит – </a:t>
            </a:r>
            <a:r>
              <a:rPr lang="bg-BG" sz="3000" b="1" dirty="0">
                <a:solidFill>
                  <a:srgbClr val="F2A40D"/>
                </a:solidFill>
              </a:rPr>
              <a:t>13 и 14 август</a:t>
            </a:r>
            <a:endParaRPr lang="bg-BG" sz="3000" dirty="0"/>
          </a:p>
          <a:p>
            <a:pPr lvl="1">
              <a:lnSpc>
                <a:spcPct val="100000"/>
              </a:lnSpc>
            </a:pPr>
            <a:r>
              <a:rPr lang="bg-BG" sz="3000" dirty="0"/>
              <a:t>Редовен изпит – </a:t>
            </a:r>
            <a:r>
              <a:rPr lang="bg-BG" sz="3000" b="1" dirty="0">
                <a:solidFill>
                  <a:srgbClr val="F2A40D"/>
                </a:solidFill>
              </a:rPr>
              <a:t>20 и 21 август</a:t>
            </a:r>
          </a:p>
          <a:p>
            <a:pPr marL="442912" lvl="1" indent="0">
              <a:lnSpc>
                <a:spcPct val="100000"/>
              </a:lnSpc>
              <a:buNone/>
            </a:pPr>
            <a:endParaRPr lang="bg-BG" sz="3000" dirty="0"/>
          </a:p>
          <a:p>
            <a:pPr>
              <a:lnSpc>
                <a:spcPct val="100000"/>
              </a:lnSpc>
            </a:pPr>
            <a:r>
              <a:rPr lang="bg-BG" sz="3100" dirty="0"/>
              <a:t>Ранно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18 юли включително </a:t>
            </a:r>
            <a:r>
              <a:rPr lang="bg-BG" sz="3100" dirty="0"/>
              <a:t>(50 лв)</a:t>
            </a:r>
          </a:p>
          <a:p>
            <a:pPr>
              <a:lnSpc>
                <a:spcPct val="100000"/>
              </a:lnSpc>
            </a:pPr>
            <a:r>
              <a:rPr lang="bg-BG" sz="3100" dirty="0"/>
              <a:t>Късно плащане – </a:t>
            </a:r>
            <a:r>
              <a:rPr lang="bg-BG" sz="3100" b="1" dirty="0">
                <a:solidFill>
                  <a:srgbClr val="F2A40D"/>
                </a:solidFill>
              </a:rPr>
              <a:t>до</a:t>
            </a:r>
            <a:r>
              <a:rPr lang="bg-BG" sz="3100" dirty="0"/>
              <a:t> </a:t>
            </a:r>
            <a:r>
              <a:rPr lang="bg-BG" sz="3100" b="1" dirty="0">
                <a:solidFill>
                  <a:srgbClr val="F2A40D"/>
                </a:solidFill>
              </a:rPr>
              <a:t>15 август включително </a:t>
            </a:r>
            <a:r>
              <a:rPr lang="bg-BG" sz="3100" dirty="0"/>
              <a:t>(100 лв)</a:t>
            </a:r>
          </a:p>
          <a:p>
            <a:pPr marL="0" indent="0">
              <a:buNone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Изпити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08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6B803-BC4C-46AD-9900-251AF003BB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FontTx/>
              <a:buAutoNum type="arabicPeriod"/>
            </a:pPr>
            <a:r>
              <a:rPr lang="bg-BG" dirty="0"/>
              <a:t> Цели на курса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en-US" dirty="0"/>
              <a:t> </a:t>
            </a:r>
            <a:r>
              <a:rPr lang="bg-BG" dirty="0"/>
              <a:t>Учебна програма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Преподаватели</a:t>
            </a:r>
            <a:endParaRPr lang="en-US" dirty="0"/>
          </a:p>
          <a:p>
            <a:pPr marL="0" indent="0">
              <a:buFontTx/>
              <a:buAutoNum type="arabicPeriod"/>
            </a:pPr>
            <a:r>
              <a:rPr lang="bg-BG" dirty="0"/>
              <a:t> Домашни, изпити и оценяване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Учебни ресурси</a:t>
            </a:r>
          </a:p>
          <a:p>
            <a:pPr marL="0" indent="0">
              <a:buFontTx/>
              <a:buAutoNum type="arabicPeriod"/>
            </a:pPr>
            <a:r>
              <a:rPr lang="bg-BG" dirty="0"/>
              <a:t> Организационна част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Съдържание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3800" y="1165582"/>
            <a:ext cx="3962400" cy="4864187"/>
          </a:xfrm>
          <a:prstGeom prst="rect">
            <a:avLst/>
          </a:prstGeom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F619C377-2EBC-456C-8851-F02A25FA1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28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31000" y="965612"/>
            <a:ext cx="10134600" cy="579163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bg-BG" sz="3200" b="1" dirty="0">
                <a:solidFill>
                  <a:schemeClr val="bg1"/>
                </a:solidFill>
              </a:rPr>
              <a:t>6 задачи </a:t>
            </a:r>
            <a:r>
              <a:rPr lang="bg-BG" sz="3200" dirty="0"/>
              <a:t>за </a:t>
            </a:r>
            <a:r>
              <a:rPr lang="bg-BG" sz="3200" b="1" dirty="0">
                <a:solidFill>
                  <a:schemeClr val="bg1"/>
                </a:solidFill>
              </a:rPr>
              <a:t>4 часа</a:t>
            </a:r>
            <a:r>
              <a:rPr lang="bg-BG" sz="3200" b="1" dirty="0"/>
              <a:t> </a:t>
            </a:r>
            <a:r>
              <a:rPr lang="bg-BG" sz="3200" dirty="0"/>
              <a:t>в </a:t>
            </a:r>
            <a:r>
              <a:rPr lang="en-US" sz="3200" dirty="0"/>
              <a:t>judge </a:t>
            </a:r>
            <a:r>
              <a:rPr lang="bg-BG" sz="3200" dirty="0"/>
              <a:t>системата</a:t>
            </a:r>
            <a:endParaRPr lang="en-US" sz="32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прости операции и пресмятания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условни конструкции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</a:t>
            </a:r>
            <a:r>
              <a:rPr lang="en-US" sz="3000" b="1" dirty="0">
                <a:solidFill>
                  <a:schemeClr val="bg1"/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-</a:t>
            </a:r>
            <a:r>
              <a:rPr lang="bg-BG" sz="3000" dirty="0"/>
              <a:t>цикъл</a:t>
            </a:r>
            <a:endParaRPr lang="en-US" sz="3000" dirty="0"/>
          </a:p>
          <a:p>
            <a:pPr marL="800100" lvl="1" indent="-422275">
              <a:lnSpc>
                <a:spcPct val="100000"/>
              </a:lnSpc>
            </a:pPr>
            <a:r>
              <a:rPr lang="bg-BG" sz="3000" dirty="0"/>
              <a:t>Задача с вложени цикли</a:t>
            </a:r>
            <a:endParaRPr lang="en-US" sz="3000" dirty="0"/>
          </a:p>
          <a:p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915459C0-B571-48F8-A2E8-8624351DFC2C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77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A3A26-7C67-44DE-8FD8-FD60FBF1D4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1000" y="1134000"/>
            <a:ext cx="10641000" cy="5276048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15</a:t>
            </a:r>
            <a:r>
              <a:rPr lang="bg-BG" b="1" dirty="0">
                <a:solidFill>
                  <a:schemeClr val="bg1"/>
                </a:solidFill>
              </a:rPr>
              <a:t> въпроса </a:t>
            </a:r>
            <a:r>
              <a:rPr lang="bg-BG" dirty="0"/>
              <a:t>за </a:t>
            </a:r>
            <a:r>
              <a:rPr lang="bg-BG" b="1" dirty="0">
                <a:solidFill>
                  <a:schemeClr val="bg1"/>
                </a:solidFill>
              </a:rPr>
              <a:t>30 минути </a:t>
            </a:r>
            <a:r>
              <a:rPr lang="bg-BG" dirty="0"/>
              <a:t>в </a:t>
            </a:r>
            <a:r>
              <a:rPr lang="en-US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quiz </a:t>
            </a:r>
            <a:r>
              <a:rPr lang="bg-BG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системата</a:t>
            </a:r>
            <a:endParaRPr lang="bg-BG" b="1" dirty="0">
              <a:solidFill>
                <a:schemeClr val="bg1"/>
              </a:solidFill>
            </a:endParaRPr>
          </a:p>
          <a:p>
            <a:pPr lvl="1">
              <a:buClr>
                <a:schemeClr val="tx1"/>
              </a:buClr>
            </a:pPr>
            <a:r>
              <a:rPr lang="bg-BG" dirty="0"/>
              <a:t>Затворени въпроси</a:t>
            </a:r>
          </a:p>
          <a:p>
            <a:pPr lvl="1">
              <a:buClr>
                <a:schemeClr val="tx1"/>
              </a:buClr>
            </a:pPr>
            <a:r>
              <a:rPr lang="bg-BG" dirty="0"/>
              <a:t>Един верен отговор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Онлайн теоретичен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8" name="Picture 4" descr="Резултат с изображение за exam png">
            <a:extLst>
              <a:ext uri="{FF2B5EF4-FFF2-40B4-BE49-F238E27FC236}">
                <a16:creationId xmlns:a16="http://schemas.microsoft.com/office/drawing/2014/main" id="{7AFF4229-6943-42FF-9922-01CC71AF9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163" y="4049752"/>
            <a:ext cx="2466077" cy="257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026313E1-B7D7-4CE5-8C9C-C208A68157C9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009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Резултати от изпит</a:t>
            </a:r>
            <a:endParaRPr lang="en-US" dirty="0"/>
          </a:p>
        </p:txBody>
      </p:sp>
      <p:pic>
        <p:nvPicPr>
          <p:cNvPr id="2052" name="Picture 4" descr="Ð ÐµÐ·ÑÐ»ÑÐ°Ñ Ñ Ð¸Ð·Ð¾Ð±ÑÐ°Ð¶ÐµÐ½Ð¸Ðµ Ð·Ð° performance png">
            <a:extLst>
              <a:ext uri="{FF2B5EF4-FFF2-40B4-BE49-F238E27FC236}">
                <a16:creationId xmlns:a16="http://schemas.microsoft.com/office/drawing/2014/main" id="{8CE176C2-3E34-447C-B3A7-3073F375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0896" y="3733800"/>
            <a:ext cx="3310892" cy="2383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991AA1-7169-4F8D-9911-8CB552C0F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815018" cy="5528766"/>
          </a:xfrm>
        </p:spPr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bg-BG" sz="3600" dirty="0">
                <a:sym typeface="Wingdings" panose="05000000000000000000" pitchFamily="2" charset="2"/>
              </a:rPr>
              <a:t>Оценката от изпита е видима в раздел "Обучения" във вашия профил</a:t>
            </a:r>
          </a:p>
          <a:p>
            <a:pPr lvl="1">
              <a:spcBef>
                <a:spcPts val="200"/>
              </a:spcBef>
              <a:spcAft>
                <a:spcPts val="200"/>
              </a:spcAft>
            </a:pPr>
            <a:r>
              <a:rPr lang="bg-BG" sz="3400" dirty="0">
                <a:sym typeface="Wingdings" panose="05000000000000000000" pitchFamily="2" charset="2"/>
              </a:rPr>
              <a:t>При резултат &lt; 4.00</a:t>
            </a:r>
          </a:p>
          <a:p>
            <a:pPr lvl="2">
              <a:spcBef>
                <a:spcPts val="200"/>
              </a:spcBef>
              <a:spcAft>
                <a:spcPts val="200"/>
              </a:spcAft>
            </a:pPr>
            <a:r>
              <a:rPr lang="bg-BG" sz="3200" dirty="0">
                <a:sym typeface="Wingdings" panose="05000000000000000000" pitchFamily="2" charset="2"/>
              </a:rPr>
              <a:t>Препоръчва се повтаряне на курса</a:t>
            </a:r>
          </a:p>
          <a:p>
            <a:pPr marL="895350" lvl="2" indent="0">
              <a:spcBef>
                <a:spcPts val="200"/>
              </a:spcBef>
              <a:spcAft>
                <a:spcPts val="200"/>
              </a:spcAft>
              <a:buNone/>
            </a:pPr>
            <a:endParaRPr lang="bg-BG" sz="3200" dirty="0"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При резултат &gt;= 4.00</a:t>
            </a:r>
          </a:p>
          <a:p>
            <a:pPr lvl="2">
              <a:spcBef>
                <a:spcPts val="0"/>
              </a:spcBef>
              <a:spcAft>
                <a:spcPts val="2400"/>
              </a:spcAft>
            </a:pPr>
            <a:r>
              <a:rPr lang="bg-BG" sz="3200" dirty="0">
                <a:sym typeface="Wingdings" panose="05000000000000000000" pitchFamily="2" charset="2"/>
              </a:rPr>
              <a:t>Записване на </a:t>
            </a:r>
            <a:r>
              <a:rPr lang="en-US" sz="3200" dirty="0"/>
              <a:t>Fundamentals Module</a:t>
            </a:r>
            <a:endParaRPr lang="bg-BG" sz="3200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E06C74E0-A590-44F7-9CC7-96A636090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094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0693"/>
            <a:ext cx="5207308" cy="52073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F67325-2631-4874-9B72-1F4B13FA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1265381" y="1879027"/>
            <a:ext cx="2948472" cy="34559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9E4AE8-E6EF-49CD-943C-B0B0BE0F6DCC}"/>
              </a:ext>
            </a:extLst>
          </p:cNvPr>
          <p:cNvSpPr txBox="1"/>
          <p:nvPr/>
        </p:nvSpPr>
        <p:spPr>
          <a:xfrm>
            <a:off x="1383927" y="2964270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100%</a:t>
            </a: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555B9F-555F-4F25-9E77-9B48FC8B058F}"/>
              </a:ext>
            </a:extLst>
          </p:cNvPr>
          <p:cNvSpPr txBox="1"/>
          <p:nvPr/>
        </p:nvSpPr>
        <p:spPr>
          <a:xfrm>
            <a:off x="4633520" y="3899426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245302">
            <a:off x="7120999" y="227028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8004904" y="3276300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Домашни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5%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СофтУни сертификат</a:t>
            </a:r>
          </a:p>
        </p:txBody>
      </p:sp>
    </p:spTree>
    <p:extLst>
      <p:ext uri="{BB962C8B-B14F-4D97-AF65-F5344CB8AC3E}">
        <p14:creationId xmlns:p14="http://schemas.microsoft.com/office/powerpoint/2010/main" val="291103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6F07B7-41D9-4789-AE63-FAAE566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00" y="1596693"/>
            <a:ext cx="5207308" cy="52073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F09460-D29B-4D4D-B630-879EE0BA7C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3471004">
            <a:off x="6959276" y="1843712"/>
            <a:ext cx="2948472" cy="34559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405ED6E-1EBA-4D38-BE25-10051C8F2CC7}"/>
              </a:ext>
            </a:extLst>
          </p:cNvPr>
          <p:cNvSpPr txBox="1"/>
          <p:nvPr/>
        </p:nvSpPr>
        <p:spPr>
          <a:xfrm>
            <a:off x="7900581" y="2833046"/>
            <a:ext cx="1911099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Теоретичен изпит </a:t>
            </a:r>
            <a:br>
              <a:rPr kumimoji="0" lang="bg-BG" sz="24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E3DCB63F-FD44-4609-977A-22F2E45969E2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F067CD-8E6B-4360-9AA8-C5DF2A48A6D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C7516-1DB3-4F3B-8E64-B6B5BCB70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ЦПО сертификат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C7741-4F57-44C4-A975-090453AF4C2B}"/>
              </a:ext>
            </a:extLst>
          </p:cNvPr>
          <p:cNvSpPr txBox="1"/>
          <p:nvPr/>
        </p:nvSpPr>
        <p:spPr>
          <a:xfrm>
            <a:off x="4386000" y="3879000"/>
            <a:ext cx="2196785" cy="5850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ОЦЕНКА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2EC097-3067-4213-86C0-D096BC466E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8263029">
            <a:off x="906084" y="1701009"/>
            <a:ext cx="2948472" cy="34559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2B454-1553-491F-A46D-6FE2D50535D7}"/>
              </a:ext>
            </a:extLst>
          </p:cNvPr>
          <p:cNvSpPr txBox="1"/>
          <p:nvPr/>
        </p:nvSpPr>
        <p:spPr>
          <a:xfrm>
            <a:off x="1024630" y="2786252"/>
            <a:ext cx="1959520" cy="1285494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456915" indent="-456915" defTabSz="1218438" latinLnBrk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600"/>
            </a:lvl1pPr>
            <a:lvl2pPr marL="989981" lvl="1" indent="-380762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400"/>
            </a:lvl2pPr>
            <a:lvl3pPr marL="1523048" lvl="2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2400"/>
              </a:spcAft>
              <a:buFont typeface="Wingdings" panose="05000000000000000000" pitchFamily="2" charset="2"/>
              <a:buChar char="§"/>
              <a:defRPr sz="3200"/>
            </a:lvl3pPr>
            <a:lvl4pPr marL="2132267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/>
            </a:lvl4pPr>
            <a:lvl5pPr marL="2741485" indent="-304610" defTabSz="1218438" latinLnBrk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/>
            </a:lvl5pPr>
            <a:lvl6pPr marL="335070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6pPr>
            <a:lvl7pPr marL="3959924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7pPr>
            <a:lvl8pPr marL="4569143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8pPr>
            <a:lvl9pPr marL="5178362" indent="-304610" defTabSz="1218438" latinLnBrk="1">
              <a:spcBef>
                <a:spcPct val="20000"/>
              </a:spcBef>
              <a:buFont typeface="Arial" pitchFamily="34" charset="0"/>
              <a:buChar char="•"/>
              <a:defRPr sz="2665"/>
            </a:lvl9pPr>
          </a:lstStyle>
          <a:p>
            <a:pPr marL="0" marR="0" lvl="0" indent="0" algn="ctr" defTabSz="1218438" rtl="0" eaLnBrk="1" fontAlgn="auto" latinLnBrk="1" hangingPunct="1">
              <a:lnSpc>
                <a:spcPct val="105000"/>
              </a:lnSpc>
              <a:spcBef>
                <a:spcPts val="1200"/>
              </a:spcBef>
              <a:spcAft>
                <a:spcPts val="24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Практически изпит </a:t>
            </a:r>
            <a:br>
              <a:rPr kumimoji="0" lang="bg-BG" sz="2300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en-US" sz="2300" b="1" i="0" u="none" strike="noStrike" kern="1200" cap="none" spc="0" normalizeH="0" baseline="0" noProof="0" dirty="0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3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53F0B-79FE-4CBC-B1B9-F18C8AA47EDB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Какво ни трябва за курса?</a:t>
            </a:r>
            <a:endParaRPr lang="bg-B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18B2E8-FA08-4AD1-ADB4-68B9103E8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406863"/>
            <a:ext cx="2833726" cy="223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4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1E7BDD-F24E-408D-AA87-00A6E07E0D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1941" y="1196125"/>
            <a:ext cx="11923859" cy="5201066"/>
          </a:xfrm>
        </p:spPr>
        <p:txBody>
          <a:bodyPr/>
          <a:lstStyle/>
          <a:p>
            <a:r>
              <a:rPr lang="bg-BG" dirty="0"/>
              <a:t>Официална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страница</a:t>
            </a:r>
            <a:r>
              <a:rPr lang="bg-BG" dirty="0"/>
              <a:t> на курса "</a:t>
            </a:r>
            <a:r>
              <a:rPr lang="bg-BG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bg-BG" dirty="0"/>
              <a:t>"</a:t>
            </a:r>
            <a:r>
              <a:rPr lang="en-US" dirty="0"/>
              <a:t>:</a:t>
            </a:r>
          </a:p>
          <a:p>
            <a:pPr lvl="1">
              <a:spcAft>
                <a:spcPts val="2400"/>
              </a:spcAft>
            </a:pPr>
            <a:endParaRPr lang="en-US" sz="2900" dirty="0"/>
          </a:p>
          <a:p>
            <a:r>
              <a:rPr lang="bg-BG" sz="3200" dirty="0"/>
              <a:t>Влизайте редовно във </a:t>
            </a:r>
            <a:r>
              <a:rPr lang="bg-BG" sz="3200" b="1" dirty="0">
                <a:solidFill>
                  <a:schemeClr val="bg1"/>
                </a:solidFill>
              </a:rPr>
              <a:t>форума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на </a:t>
            </a:r>
            <a:r>
              <a:rPr lang="bg-BG" sz="3200" noProof="1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/>
              <a:t>:</a:t>
            </a:r>
          </a:p>
          <a:p>
            <a:pPr lvl="1">
              <a:buClr>
                <a:schemeClr val="tx1"/>
              </a:buClr>
            </a:pPr>
            <a:r>
              <a:rPr lang="bg-BG" b="1" dirty="0">
                <a:solidFill>
                  <a:schemeClr val="bg1"/>
                </a:solidFill>
              </a:rPr>
              <a:t>Обсъждайте</a:t>
            </a:r>
            <a:r>
              <a:rPr lang="bg-BG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задачите</a:t>
            </a:r>
            <a:r>
              <a:rPr lang="bg-BG" dirty="0"/>
              <a:t> с колеги</a:t>
            </a:r>
            <a:endParaRPr lang="en-US" dirty="0"/>
          </a:p>
          <a:p>
            <a:pPr lvl="1"/>
            <a:r>
              <a:rPr lang="bg-BG" dirty="0"/>
              <a:t>Намирайте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на всички задачи</a:t>
            </a:r>
            <a:endParaRPr lang="en-US" dirty="0"/>
          </a:p>
          <a:p>
            <a:pPr lvl="1"/>
            <a:r>
              <a:rPr lang="bg-BG" dirty="0"/>
              <a:t>Споделяйте </a:t>
            </a:r>
            <a:r>
              <a:rPr lang="bg-BG" b="1" dirty="0">
                <a:solidFill>
                  <a:schemeClr val="bg1"/>
                </a:solidFill>
              </a:rPr>
              <a:t>код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решения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идеи</a:t>
            </a:r>
            <a:r>
              <a:rPr lang="bg-BG" dirty="0"/>
              <a:t> / </a:t>
            </a:r>
            <a:r>
              <a:rPr lang="bg-BG" b="1" dirty="0">
                <a:solidFill>
                  <a:schemeClr val="bg1"/>
                </a:solidFill>
              </a:rPr>
              <a:t>проблеми</a:t>
            </a:r>
            <a:endParaRPr lang="en-US" sz="31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4000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https://softuni.bg/courses/programming-basics/</a:t>
            </a:r>
            <a:endParaRPr lang="en-US" sz="2600" b="1" noProof="1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761400" y="5627710"/>
            <a:ext cx="477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latin typeface="Consolas" pitchFamily="49" charset="0"/>
                <a:cs typeface="Consolas" pitchFamily="49" charset="0"/>
                <a:hlinkClick r:id="rId4"/>
              </a:rPr>
              <a:t>https://softuni.bg/forum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6ED157E6-CF51-40F1-B7EC-C25249C481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26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EE6743-094C-4A3C-B43C-2EEE835B38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Всички </a:t>
            </a:r>
            <a:r>
              <a:rPr lang="bg-BG" b="1" dirty="0">
                <a:solidFill>
                  <a:schemeClr val="bg1"/>
                </a:solidFill>
              </a:rPr>
              <a:t>презентации</a:t>
            </a:r>
            <a:r>
              <a:rPr lang="en-US" dirty="0">
                <a:solidFill>
                  <a:schemeClr val="bg1"/>
                </a:solidFill>
              </a:rPr>
              <a:t>,</a:t>
            </a:r>
            <a:r>
              <a:rPr lang="en-US" b="1" dirty="0"/>
              <a:t> </a:t>
            </a:r>
            <a:r>
              <a:rPr lang="bg-BG" b="1" dirty="0">
                <a:solidFill>
                  <a:schemeClr val="bg1"/>
                </a:solidFill>
              </a:rPr>
              <a:t>видеа, домашни </a:t>
            </a:r>
            <a:r>
              <a:rPr lang="bg-BG" dirty="0"/>
              <a:t>и други </a:t>
            </a:r>
            <a:br>
              <a:rPr lang="en-US" dirty="0"/>
            </a:br>
            <a:r>
              <a:rPr lang="bg-BG" dirty="0"/>
              <a:t>материали са отворени с публичен достъп</a:t>
            </a:r>
            <a:endParaRPr lang="en-US" dirty="0"/>
          </a:p>
          <a:p>
            <a:pPr lvl="1"/>
            <a:r>
              <a:rPr lang="bg-BG" dirty="0"/>
              <a:t>Посетете </a:t>
            </a:r>
            <a:r>
              <a:rPr lang="bg-BG" b="1" dirty="0">
                <a:solidFill>
                  <a:schemeClr val="bg1"/>
                </a:solidFill>
                <a:hlinkClick r:id="rId3"/>
              </a:rPr>
              <a:t>страницата</a:t>
            </a:r>
            <a:r>
              <a:rPr lang="bg-BG" dirty="0"/>
              <a:t> на вашия курс, за да ги достъпите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Презентации, видеа и домашни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A6A70A-B682-4E45-9C91-DC63A8716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8100"/>
            <a:ext cx="2781300" cy="278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3761CE-E981-4E23-B059-1C4A631AC2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756" y="4305300"/>
            <a:ext cx="2650172" cy="2133600"/>
          </a:xfrm>
          <a:prstGeom prst="rect">
            <a:avLst/>
          </a:prstGeom>
        </p:spPr>
      </p:pic>
      <p:sp>
        <p:nvSpPr>
          <p:cNvPr id="7" name="Slide Number">
            <a:extLst>
              <a:ext uri="{FF2B5EF4-FFF2-40B4-BE49-F238E27FC236}">
                <a16:creationId xmlns:a16="http://schemas.microsoft.com/office/drawing/2014/main" id="{ED53DB69-AB0D-4FE5-965B-99CA66573B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17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78BA96-6229-49B2-A315-2DB50119C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EDBB4-1A6B-4418-BD21-56FBB97B4F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Презентацията</a:t>
            </a:r>
            <a:r>
              <a:rPr lang="ru-RU" dirty="0"/>
              <a:t>, </a:t>
            </a:r>
            <a:r>
              <a:rPr lang="ru-RU" dirty="0" err="1"/>
              <a:t>ресурсите</a:t>
            </a:r>
            <a:r>
              <a:rPr lang="ru-RU" dirty="0"/>
              <a:t> и </a:t>
            </a:r>
            <a:r>
              <a:rPr lang="ru-RU" dirty="0" err="1"/>
              <a:t>всички</a:t>
            </a:r>
            <a:r>
              <a:rPr lang="ru-RU" dirty="0"/>
              <a:t> </a:t>
            </a:r>
            <a:r>
              <a:rPr lang="ru-RU" dirty="0" err="1"/>
              <a:t>останали</a:t>
            </a:r>
            <a:r>
              <a:rPr lang="ru-RU" dirty="0"/>
              <a:t> </a:t>
            </a:r>
            <a:r>
              <a:rPr lang="ru-RU" dirty="0" err="1"/>
              <a:t>материали</a:t>
            </a:r>
            <a:r>
              <a:rPr lang="ru-RU" dirty="0"/>
              <a:t> се </a:t>
            </a:r>
            <a:r>
              <a:rPr lang="ru-RU" dirty="0" err="1"/>
              <a:t>намират</a:t>
            </a:r>
            <a:r>
              <a:rPr lang="ru-RU" dirty="0"/>
              <a:t> в </a:t>
            </a:r>
            <a:r>
              <a:rPr lang="ru-RU" dirty="0" err="1"/>
              <a:t>страницата</a:t>
            </a:r>
            <a:r>
              <a:rPr lang="ru-RU" dirty="0"/>
              <a:t> на курса, под </a:t>
            </a:r>
            <a:r>
              <a:rPr lang="ru-RU" dirty="0" err="1"/>
              <a:t>съответната</a:t>
            </a:r>
            <a:r>
              <a:rPr lang="ru-RU" dirty="0"/>
              <a:t> лекция: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FDCAC23-604A-4C0F-AA40-80F96B54B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00" y="100750"/>
            <a:ext cx="9795000" cy="882654"/>
          </a:xfrm>
        </p:spPr>
        <p:txBody>
          <a:bodyPr>
            <a:normAutofit/>
          </a:bodyPr>
          <a:lstStyle/>
          <a:p>
            <a:r>
              <a:rPr lang="ru-RU" dirty="0" err="1"/>
              <a:t>Достъп</a:t>
            </a:r>
            <a:r>
              <a:rPr lang="ru-RU" dirty="0"/>
              <a:t> до </a:t>
            </a:r>
            <a:r>
              <a:rPr lang="ru-RU" dirty="0" err="1"/>
              <a:t>материалите</a:t>
            </a:r>
            <a:r>
              <a:rPr lang="ru-RU" dirty="0"/>
              <a:t> в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50AC7-8188-4E6F-93B9-02073569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00" y="2529000"/>
            <a:ext cx="5461980" cy="36576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9EA203-600D-4DFC-80A6-8ABCBFF8F75D}"/>
              </a:ext>
            </a:extLst>
          </p:cNvPr>
          <p:cNvSpPr txBox="1"/>
          <p:nvPr/>
        </p:nvSpPr>
        <p:spPr>
          <a:xfrm>
            <a:off x="7266000" y="3249000"/>
            <a:ext cx="3330000" cy="1822844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75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400" dirty="0" err="1"/>
              <a:t>Видеото</a:t>
            </a:r>
            <a:r>
              <a:rPr lang="ru-RU" sz="2400" dirty="0"/>
              <a:t> от </a:t>
            </a:r>
            <a:r>
              <a:rPr lang="ru-RU" sz="2400" dirty="0" err="1"/>
              <a:t>съответното</a:t>
            </a:r>
            <a:r>
              <a:rPr lang="ru-RU" sz="2400" dirty="0"/>
              <a:t> занятие се </a:t>
            </a:r>
            <a:r>
              <a:rPr lang="ru-RU" sz="2400" dirty="0" err="1"/>
              <a:t>качва</a:t>
            </a:r>
            <a:r>
              <a:rPr lang="ru-RU" sz="2400" dirty="0"/>
              <a:t> на </a:t>
            </a:r>
            <a:r>
              <a:rPr lang="ru-RU" sz="2400" dirty="0" err="1"/>
              <a:t>следващия</a:t>
            </a:r>
            <a:r>
              <a:rPr lang="ru-RU" sz="2400" dirty="0"/>
              <a:t> </a:t>
            </a:r>
            <a:r>
              <a:rPr lang="ru-RU" sz="2400" dirty="0" err="1"/>
              <a:t>ден</a:t>
            </a:r>
            <a:r>
              <a:rPr lang="ru-RU" sz="2400" dirty="0"/>
              <a:t> до 14:00ч.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193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B54077-FCDD-43C0-A870-33D6C337A9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bg-BG" dirty="0"/>
              <a:t>Софтуер за обучението в настоящия курс</a:t>
            </a:r>
            <a:r>
              <a:rPr lang="en-US" dirty="0"/>
              <a:t>:</a:t>
            </a:r>
          </a:p>
          <a:p>
            <a:pPr lvl="1"/>
            <a:r>
              <a:rPr lang="en-US" sz="3200" b="1" dirty="0">
                <a:hlinkClick r:id="rId3"/>
              </a:rPr>
              <a:t>IntelliJ IDEA Community 2021</a:t>
            </a:r>
            <a:endParaRPr lang="en-US" b="1" dirty="0"/>
          </a:p>
          <a:p>
            <a:r>
              <a:rPr lang="bg-BG" dirty="0"/>
              <a:t>Алтернативи: </a:t>
            </a:r>
            <a:endParaRPr lang="en-US" dirty="0"/>
          </a:p>
          <a:p>
            <a:pPr lvl="1"/>
            <a:r>
              <a:rPr lang="en-US" sz="3200" b="1" dirty="0">
                <a:hlinkClick r:id="rId4"/>
              </a:rPr>
              <a:t>IntelliJ IDEA Community</a:t>
            </a:r>
            <a:r>
              <a:rPr lang="bg-BG" sz="3200" b="1" dirty="0">
                <a:hlinkClick r:id="rId4"/>
              </a:rPr>
              <a:t> </a:t>
            </a:r>
            <a:r>
              <a:rPr lang="en-US" sz="3200" b="1" dirty="0">
                <a:hlinkClick r:id="rId4"/>
              </a:rPr>
              <a:t>2019</a:t>
            </a:r>
            <a:endParaRPr lang="en-US" b="1" dirty="0"/>
          </a:p>
          <a:p>
            <a:pPr lvl="1"/>
            <a:r>
              <a:rPr lang="en-US" b="1" dirty="0"/>
              <a:t>Eclipse</a:t>
            </a:r>
          </a:p>
          <a:p>
            <a:r>
              <a:rPr lang="bg-BG" dirty="0"/>
              <a:t>Кликвайки на всяка от средите за разработка може да намерите инструкции за инсталацията им</a:t>
            </a:r>
            <a:endParaRPr lang="en-US" dirty="0"/>
          </a:p>
          <a:p>
            <a:endParaRPr lang="en-US" dirty="0"/>
          </a:p>
          <a:p>
            <a:pPr marL="442912" lvl="1" indent="0">
              <a:buNone/>
            </a:pPr>
            <a:r>
              <a:rPr lang="en-US" dirty="0"/>
              <a:t>	</a:t>
            </a:r>
          </a:p>
          <a:p>
            <a:pPr marL="442912" lvl="1" indent="0">
              <a:buNone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Препоръчителен софтуер</a:t>
            </a:r>
            <a:endParaRPr lang="en-US" dirty="0"/>
          </a:p>
        </p:txBody>
      </p:sp>
      <p:pic>
        <p:nvPicPr>
          <p:cNvPr id="4099" name="Picture 3" descr="D:\Desktop\Course\eclips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000" y="4836370"/>
            <a:ext cx="3430737" cy="192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Ð ÐµÐ·ÑÐ»ÑÐ°Ñ Ñ Ð¸Ð·Ð¾Ð±ÑÐ°Ð¶ÐµÐ½Ð¸Ðµ Ð·Ð° intellij idea">
            <a:hlinkClick r:id="rId6"/>
            <a:extLst>
              <a:ext uri="{FF2B5EF4-FFF2-40B4-BE49-F238E27FC236}">
                <a16:creationId xmlns:a16="http://schemas.microsoft.com/office/drawing/2014/main" id="{DE927210-9AE9-4DF3-B150-19BD7ADB8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000" y="18090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/>
              <p14:cNvContentPartPr/>
              <p14:nvPr/>
            </p14:nvContentPartPr>
            <p14:xfrm>
              <a:off x="6328544" y="4904571"/>
              <a:ext cx="360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13424" y="4889451"/>
                <a:ext cx="2988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/>
              <p14:cNvContentPartPr/>
              <p14:nvPr/>
            </p14:nvContentPartPr>
            <p14:xfrm>
              <a:off x="8323664" y="5366451"/>
              <a:ext cx="36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08544" y="5351331"/>
                <a:ext cx="29880" cy="298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Slide Number">
            <a:extLst>
              <a:ext uri="{FF2B5EF4-FFF2-40B4-BE49-F238E27FC236}">
                <a16:creationId xmlns:a16="http://schemas.microsoft.com/office/drawing/2014/main" id="{DD0F0633-21EF-496F-A423-8BD34A4F77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0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561BD-1601-4293-BF90-60C955360F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bg-BG" sz="3600" b="1" dirty="0"/>
          </a:p>
          <a:p>
            <a:pPr marL="0" indent="0" algn="ctr">
              <a:buNone/>
            </a:pPr>
            <a:r>
              <a:rPr lang="en-US" sz="6600" b="1" dirty="0">
                <a:solidFill>
                  <a:schemeClr val="tx2">
                    <a:lumMod val="75000"/>
                  </a:schemeClr>
                </a:solidFill>
                <a:hlinkClick r:id="rId2"/>
              </a:rPr>
              <a:t>sli.do</a:t>
            </a:r>
            <a:br>
              <a:rPr lang="en-US" sz="2000" b="1" dirty="0"/>
            </a:br>
            <a:r>
              <a:rPr lang="en-US" sz="11500" b="1" dirty="0"/>
              <a:t>#pb-july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Имате въпроси?</a:t>
            </a:r>
            <a:endParaRPr lang="en-US" dirty="0"/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A0D6E097-82C0-4662-98B0-B810E2A57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589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819400" y="2044700"/>
            <a:ext cx="9296400" cy="3289300"/>
          </a:xfrm>
        </p:spPr>
        <p:txBody>
          <a:bodyPr anchor="ctr" anchorCtr="0">
            <a:spAutoFit/>
          </a:bodyPr>
          <a:lstStyle/>
          <a:p>
            <a:pPr>
              <a:buNone/>
            </a:pPr>
            <a:r>
              <a:rPr lang="bg-BG" sz="3600" dirty="0"/>
              <a:t>Учебник по основи на програмирането</a:t>
            </a:r>
            <a:endParaRPr lang="en-US" sz="3600" dirty="0"/>
          </a:p>
          <a:p>
            <a:pPr marL="533400" lvl="1" indent="-266700"/>
            <a:r>
              <a:rPr lang="en-US" sz="3600" dirty="0"/>
              <a:t>"</a:t>
            </a:r>
            <a:r>
              <a:rPr lang="bg-BG" sz="3600" b="1" dirty="0">
                <a:solidFill>
                  <a:schemeClr val="bg1"/>
                </a:solidFill>
              </a:rPr>
              <a:t>Основи на програмирането с </a:t>
            </a:r>
            <a:r>
              <a:rPr lang="en-US" sz="3600" b="1" dirty="0">
                <a:solidFill>
                  <a:schemeClr val="bg1"/>
                </a:solidFill>
              </a:rPr>
              <a:t>Java</a:t>
            </a:r>
            <a:r>
              <a:rPr lang="en-US" sz="3600" dirty="0"/>
              <a:t>", </a:t>
            </a:r>
            <a:br>
              <a:rPr lang="bg-BG" sz="3600" dirty="0"/>
            </a:br>
            <a:r>
              <a:rPr lang="bg-BG" sz="3600" dirty="0"/>
              <a:t>Светлин Наков и колектив</a:t>
            </a:r>
            <a:r>
              <a:rPr lang="en-US" sz="3600" dirty="0"/>
              <a:t>, 2017, </a:t>
            </a:r>
            <a:br>
              <a:rPr lang="bg-BG" sz="3600" dirty="0"/>
            </a:br>
            <a:r>
              <a:rPr lang="en-US" sz="3600" dirty="0"/>
              <a:t>ISBN 978-619-00-0636-7</a:t>
            </a:r>
          </a:p>
          <a:p>
            <a:pPr marL="533400" lvl="1" indent="-266700"/>
            <a:r>
              <a:rPr lang="bg-BG" sz="3600" dirty="0"/>
              <a:t>Свободна за прочит</a:t>
            </a:r>
            <a:r>
              <a:rPr lang="en-US" sz="3600" dirty="0"/>
              <a:t>: </a:t>
            </a:r>
            <a:r>
              <a:rPr lang="en-US" sz="3600" b="1" dirty="0">
                <a:hlinkClick r:id="rId2"/>
              </a:rPr>
              <a:t>java-book.softuni.bg</a:t>
            </a:r>
            <a:endParaRPr lang="bg-BG" sz="3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/>
              <a:t>Книга "Основи на прогмирането с </a:t>
            </a:r>
            <a:r>
              <a:rPr lang="en-US" dirty="0"/>
              <a:t>Java</a:t>
            </a:r>
            <a:r>
              <a:rPr lang="bg-BG" dirty="0"/>
              <a:t>"</a:t>
            </a:r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62201"/>
            <a:ext cx="2090822" cy="2792225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/>
        </p:spPr>
      </p:pic>
      <p:sp>
        <p:nvSpPr>
          <p:cNvPr id="6" name="Slide Number">
            <a:extLst>
              <a:ext uri="{FF2B5EF4-FFF2-40B4-BE49-F238E27FC236}">
                <a16:creationId xmlns:a16="http://schemas.microsoft.com/office/drawing/2014/main" id="{17C20A68-511D-4ADB-9DD5-E0A0C5302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6647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37776EF8-C98E-4894-82DA-908B35497BE6}"/>
              </a:ext>
            </a:extLst>
          </p:cNvPr>
          <p:cNvSpPr>
            <a:spLocks noGrp="1"/>
          </p:cNvSpPr>
          <p:nvPr>
            <p:ph type="subTitle" sz="quarter" idx="11"/>
          </p:nvPr>
        </p:nvSpPr>
        <p:spPr/>
        <p:txBody>
          <a:bodyPr/>
          <a:lstStyle/>
          <a:p>
            <a:r>
              <a:rPr lang="bg-BG" dirty="0"/>
              <a:t>Запознайте се платформата </a:t>
            </a:r>
            <a:r>
              <a:rPr lang="en-US" dirty="0" err="1"/>
              <a:t>SoftUni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9C87E-5F14-4021-BFCD-6CBAB9B626C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bg-BG" dirty="0"/>
              <a:t>Организационна част</a:t>
            </a:r>
            <a:endParaRPr lang="en-US" dirty="0"/>
          </a:p>
        </p:txBody>
      </p:sp>
      <p:pic>
        <p:nvPicPr>
          <p:cNvPr id="1028" name="Picture 4" descr="Статистика, Проучване, Уебсайт, Шаблон">
            <a:extLst>
              <a:ext uri="{FF2B5EF4-FFF2-40B4-BE49-F238E27FC236}">
                <a16:creationId xmlns:a16="http://schemas.microsoft.com/office/drawing/2014/main" id="{341FDDC8-3180-428D-A0A4-8672FED88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1" y="864000"/>
            <a:ext cx="3600000" cy="3555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56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60B811-F8E5-41C6-AE93-3430C00DC6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C6675D-090A-481A-A956-C6CF2CD6A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Вашият профил</a:t>
            </a:r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0094D3AE-7CE2-457D-87BE-B2D39E90A274}"/>
              </a:ext>
            </a:extLst>
          </p:cNvPr>
          <p:cNvSpPr/>
          <p:nvPr/>
        </p:nvSpPr>
        <p:spPr bwMode="auto">
          <a:xfrm>
            <a:off x="7860701" y="3622500"/>
            <a:ext cx="7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190FF1-AF17-44BA-A43B-2594087E7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1000" y="2079000"/>
            <a:ext cx="2450780" cy="39347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DE7C0F-3136-4A3D-A5B2-E6C32782B4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097"/>
          <a:stretch/>
        </p:blipFill>
        <p:spPr>
          <a:xfrm>
            <a:off x="708071" y="1588500"/>
            <a:ext cx="6455859" cy="4563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9527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6684C-77A6-44FD-96C3-292781F8C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765DE-CFFE-4E05-A508-538E1730E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"Обучения"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курсовете</a:t>
            </a:r>
            <a:r>
              <a:rPr lang="ru-RU" dirty="0"/>
              <a:t>, за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записан/на, </a:t>
            </a:r>
            <a:r>
              <a:rPr lang="ru-RU" dirty="0" err="1"/>
              <a:t>също</a:t>
            </a:r>
            <a:r>
              <a:rPr lang="ru-RU" dirty="0"/>
              <a:t> и </a:t>
            </a:r>
            <a:r>
              <a:rPr lang="ru-RU" dirty="0" err="1"/>
              <a:t>оценките</a:t>
            </a:r>
            <a:r>
              <a:rPr lang="ru-RU" dirty="0"/>
              <a:t> от </a:t>
            </a:r>
            <a:r>
              <a:rPr lang="ru-RU" dirty="0" err="1"/>
              <a:t>изпита</a:t>
            </a:r>
            <a:r>
              <a:rPr lang="ru-RU" dirty="0"/>
              <a:t> си.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A130A8-4F70-4425-A8A7-8EFF207AF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обучения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C7921-223B-4A44-A018-BAD7D62F0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000" y="2934000"/>
            <a:ext cx="2229101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EBBA0EB-DD1F-46F6-B294-74374A0E5A67}"/>
              </a:ext>
            </a:extLst>
          </p:cNvPr>
          <p:cNvSpPr/>
          <p:nvPr/>
        </p:nvSpPr>
        <p:spPr bwMode="auto">
          <a:xfrm>
            <a:off x="3250699" y="4194000"/>
            <a:ext cx="1035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952D2-68F0-446F-8E42-D3968FF7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00" y="2934000"/>
            <a:ext cx="5412924" cy="34869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2730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91DCA0-B705-44CC-84BB-22671BA35E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34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B3CFA4-A255-4338-A3C7-BDD8974A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Страница на курса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AE706-893B-4254-807B-84039483F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06" y="1224000"/>
            <a:ext cx="6951250" cy="30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73CD6F9D-57D1-4F33-8177-7550725EF346}"/>
              </a:ext>
            </a:extLst>
          </p:cNvPr>
          <p:cNvSpPr/>
          <p:nvPr/>
        </p:nvSpPr>
        <p:spPr bwMode="auto">
          <a:xfrm rot="5400000">
            <a:off x="8168577" y="1401423"/>
            <a:ext cx="1282500" cy="137765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6A5D4D-3E39-495E-A320-7762EDF590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69"/>
          <a:stretch/>
        </p:blipFill>
        <p:spPr>
          <a:xfrm>
            <a:off x="7851001" y="3100333"/>
            <a:ext cx="3786952" cy="34066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0CC1F30-3F0F-4258-83BB-539255314F7E}"/>
              </a:ext>
            </a:extLst>
          </p:cNvPr>
          <p:cNvGrpSpPr/>
          <p:nvPr/>
        </p:nvGrpSpPr>
        <p:grpSpPr>
          <a:xfrm>
            <a:off x="1905385" y="2935307"/>
            <a:ext cx="462240" cy="77400"/>
            <a:chOff x="1905385" y="2935307"/>
            <a:chExt cx="462240" cy="7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750A8FB-3ACB-4ADF-A9B2-B78683FDA7A2}"/>
                    </a:ext>
                  </a:extLst>
                </p14:cNvPr>
                <p14:cNvContentPartPr/>
                <p14:nvPr/>
              </p14:nvContentPartPr>
              <p14:xfrm>
                <a:off x="1905385" y="2935307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750A8FB-3ACB-4ADF-A9B2-B78683FDA7A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42385" y="287230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DAF6284-14D9-4145-9672-57C6C710D528}"/>
                    </a:ext>
                  </a:extLst>
                </p14:cNvPr>
                <p14:cNvContentPartPr/>
                <p14:nvPr/>
              </p14:nvContentPartPr>
              <p14:xfrm>
                <a:off x="1953625" y="2964467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DAF6284-14D9-4145-9672-57C6C710D52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90985" y="290146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C8C4E0E-DE7A-4EDE-A4CD-091DA5CA1013}"/>
                    </a:ext>
                  </a:extLst>
                </p14:cNvPr>
                <p14:cNvContentPartPr/>
                <p14:nvPr/>
              </p14:nvContentPartPr>
              <p14:xfrm>
                <a:off x="2059465" y="3012347"/>
                <a:ext cx="39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C8C4E0E-DE7A-4EDE-A4CD-091DA5CA101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96825" y="2949347"/>
                  <a:ext cx="129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2AA879E-EC1F-4C32-8563-A71C3EB43620}"/>
                    </a:ext>
                  </a:extLst>
                </p14:cNvPr>
                <p14:cNvContentPartPr/>
                <p14:nvPr/>
              </p14:nvContentPartPr>
              <p14:xfrm>
                <a:off x="2146225" y="3002987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2AA879E-EC1F-4C32-8563-A71C3EB4362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83225" y="293998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8C6C28E-2C25-491E-AB9F-158BC2E4C96B}"/>
                    </a:ext>
                  </a:extLst>
                </p14:cNvPr>
                <p14:cNvContentPartPr/>
                <p14:nvPr/>
              </p14:nvContentPartPr>
              <p14:xfrm>
                <a:off x="2252065" y="2992907"/>
                <a:ext cx="39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8C6C28E-2C25-491E-AB9F-158BC2E4C96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89065" y="2930267"/>
                  <a:ext cx="129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787369E-8797-49AC-8646-442C6EA6A421}"/>
                    </a:ext>
                  </a:extLst>
                </p14:cNvPr>
                <p14:cNvContentPartPr/>
                <p14:nvPr/>
              </p14:nvContentPartPr>
              <p14:xfrm>
                <a:off x="2290585" y="2983547"/>
                <a:ext cx="39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787369E-8797-49AC-8646-442C6EA6A42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227585" y="2920907"/>
                  <a:ext cx="129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D2BC31F-8EC7-48A0-8D15-ABC1FC2CC86E}"/>
                    </a:ext>
                  </a:extLst>
                </p14:cNvPr>
                <p14:cNvContentPartPr/>
                <p14:nvPr/>
              </p14:nvContentPartPr>
              <p14:xfrm>
                <a:off x="2367265" y="2983547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D2BC31F-8EC7-48A0-8D15-ABC1FC2CC86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04625" y="292090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DCD1A97-A873-443D-B395-AF5892A47967}"/>
                    </a:ext>
                  </a:extLst>
                </p14:cNvPr>
                <p14:cNvContentPartPr/>
                <p14:nvPr/>
              </p14:nvContentPartPr>
              <p14:xfrm>
                <a:off x="1924465" y="2973827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DCD1A97-A873-443D-B395-AF5892A479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861825" y="291082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6089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33C8EA-9CEA-43C3-A3A9-61DE6AAEA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35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563F55-7AB9-4841-8612-72D663968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В секция " </a:t>
            </a:r>
            <a:r>
              <a:rPr lang="ru-RU" dirty="0" err="1"/>
              <a:t>Сертификати</a:t>
            </a:r>
            <a:r>
              <a:rPr lang="ru-RU" dirty="0"/>
              <a:t>" </a:t>
            </a:r>
            <a:r>
              <a:rPr lang="ru-RU" dirty="0" err="1"/>
              <a:t>ще</a:t>
            </a:r>
            <a:r>
              <a:rPr lang="ru-RU" dirty="0"/>
              <a:t> </a:t>
            </a:r>
            <a:r>
              <a:rPr lang="ru-RU" dirty="0" err="1"/>
              <a:t>откриете</a:t>
            </a:r>
            <a:r>
              <a:rPr lang="ru-RU" dirty="0"/>
              <a:t> </a:t>
            </a:r>
            <a:r>
              <a:rPr lang="ru-RU" dirty="0" err="1"/>
              <a:t>сертификатите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получили от </a:t>
            </a:r>
            <a:r>
              <a:rPr lang="ru-RU" dirty="0" err="1"/>
              <a:t>СофтУни</a:t>
            </a:r>
            <a:r>
              <a:rPr lang="ru-RU" dirty="0"/>
              <a:t> за </a:t>
            </a:r>
            <a:r>
              <a:rPr lang="ru-RU" dirty="0" err="1"/>
              <a:t>курсовете</a:t>
            </a:r>
            <a:r>
              <a:rPr lang="ru-RU" dirty="0"/>
              <a:t>, </a:t>
            </a:r>
            <a:r>
              <a:rPr lang="ru-RU" dirty="0" err="1"/>
              <a:t>които</a:t>
            </a:r>
            <a:r>
              <a:rPr lang="ru-RU" dirty="0"/>
              <a:t> </a:t>
            </a:r>
            <a:r>
              <a:rPr lang="ru-RU" dirty="0" err="1"/>
              <a:t>сте</a:t>
            </a:r>
            <a:r>
              <a:rPr lang="ru-RU" dirty="0"/>
              <a:t> </a:t>
            </a:r>
            <a:r>
              <a:rPr lang="ru-RU" dirty="0" err="1"/>
              <a:t>преминали</a:t>
            </a:r>
            <a:r>
              <a:rPr lang="ru-RU" dirty="0"/>
              <a:t> с оценка над 5.00.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7CBE1B-1CE3-4A79-B75E-7054C3F6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Вашите Сертификати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708AE-AB22-4D3E-BF87-EBC4CC669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"/>
          <a:stretch/>
        </p:blipFill>
        <p:spPr>
          <a:xfrm>
            <a:off x="651000" y="2933999"/>
            <a:ext cx="2250000" cy="35630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016B0A0-3133-427D-ABB1-0F09D626F950}"/>
              </a:ext>
            </a:extLst>
          </p:cNvPr>
          <p:cNvSpPr/>
          <p:nvPr/>
        </p:nvSpPr>
        <p:spPr bwMode="auto">
          <a:xfrm>
            <a:off x="3171000" y="4059000"/>
            <a:ext cx="1665000" cy="495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6E544-CA70-40BA-988A-C8F7043D8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17"/>
          <a:stretch/>
        </p:blipFill>
        <p:spPr>
          <a:xfrm>
            <a:off x="5016000" y="3105844"/>
            <a:ext cx="6920737" cy="26565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5667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2AE9A6-4DFB-48BA-B90A-A3FF152091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36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D78056-44EB-4BD5-9E71-2D6B4924A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Записване на изпит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241DFD-4833-408E-AA96-1872130F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000" y="4149000"/>
            <a:ext cx="4684477" cy="22401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2489B726-81FE-46B2-8A42-1A1F0AF9BDF6}"/>
              </a:ext>
            </a:extLst>
          </p:cNvPr>
          <p:cNvSpPr/>
          <p:nvPr/>
        </p:nvSpPr>
        <p:spPr bwMode="auto">
          <a:xfrm rot="5400000">
            <a:off x="6553798" y="2161202"/>
            <a:ext cx="1649404" cy="1395000"/>
          </a:xfrm>
          <a:prstGeom prst="ben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FA532A-00F7-4BDA-BFE3-72974AD32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44" y="1271404"/>
            <a:ext cx="5281975" cy="482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36096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>
            <a:extLst>
              <a:ext uri="{FF2B5EF4-FFF2-40B4-BE49-F238E27FC236}">
                <a16:creationId xmlns:a16="http://schemas.microsoft.com/office/drawing/2014/main" id="{FA0703FC-0F8F-4C80-A615-E4B381EC0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8800" dirty="0">
                <a:solidFill>
                  <a:srgbClr val="234465"/>
                </a:solidFill>
              </a:rPr>
              <a:t>Въпроси</a:t>
            </a:r>
            <a:r>
              <a:rPr lang="en-US" sz="8800" dirty="0">
                <a:solidFill>
                  <a:srgbClr val="234465"/>
                </a:solidFill>
              </a:rPr>
              <a:t>?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8459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Body"/>
          <p:cNvSpPr>
            <a:spLocks noGrp="1"/>
          </p:cNvSpPr>
          <p:nvPr>
            <p:ph idx="4294967295"/>
          </p:nvPr>
        </p:nvSpPr>
        <p:spPr>
          <a:xfrm>
            <a:off x="190404" y="1179000"/>
            <a:ext cx="9865596" cy="549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 </a:t>
            </a:r>
            <a:r>
              <a:rPr lang="en-US" sz="3200" dirty="0"/>
              <a:t>– </a:t>
            </a:r>
            <a:r>
              <a:rPr lang="bg-BG" sz="3200" dirty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/>
            <a:r>
              <a:rPr lang="en-US" sz="3000" noProof="1">
                <a:hlinkClick r:id="rId3"/>
              </a:rPr>
              <a:t>softuni.bg</a:t>
            </a:r>
            <a:r>
              <a:rPr lang="en-US" sz="3000" noProof="1"/>
              <a:t>, </a:t>
            </a:r>
            <a:r>
              <a:rPr lang="en-US" sz="2800" dirty="0">
                <a:hlinkClick r:id="rId4"/>
              </a:rPr>
              <a:t>about.softuni.bg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Фондация "Софтуерен университет"</a:t>
            </a:r>
          </a:p>
          <a:p>
            <a:pPr lvl="1"/>
            <a:r>
              <a:rPr lang="en-US" sz="3000" noProof="1">
                <a:hlinkClick r:id="rId5"/>
              </a:rPr>
              <a:t>softuni.foundation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Софтуерен университет</a:t>
            </a:r>
            <a:r>
              <a:rPr lang="en-US" sz="3200" dirty="0"/>
              <a:t> @ Facebook</a:t>
            </a:r>
          </a:p>
          <a:p>
            <a:pPr lvl="1"/>
            <a:r>
              <a:rPr lang="en-US" sz="3000" noProof="1">
                <a:hlinkClick r:id="rId6"/>
              </a:rPr>
              <a:t>facebook.com/SoftwareUniversity</a:t>
            </a:r>
            <a:endParaRPr lang="en-US" sz="3000" noProof="1"/>
          </a:p>
          <a:p>
            <a:pPr>
              <a:lnSpc>
                <a:spcPct val="100000"/>
              </a:lnSpc>
            </a:pPr>
            <a:r>
              <a:rPr lang="bg-BG" sz="3200" dirty="0"/>
              <a:t>Дискусионни форуми на СофтУни</a:t>
            </a:r>
            <a:endParaRPr lang="en-US" sz="3200" dirty="0"/>
          </a:p>
          <a:p>
            <a:pPr lvl="1"/>
            <a:r>
              <a:rPr lang="en-US" sz="3000" dirty="0">
                <a:hlinkClick r:id="rId7"/>
              </a:rPr>
              <a:t>forum.softuni.bg</a:t>
            </a:r>
            <a:endParaRPr lang="en-US" sz="3000" noProof="1"/>
          </a:p>
        </p:txBody>
      </p:sp>
      <p:sp>
        <p:nvSpPr>
          <p:cNvPr id="3" name="Slide Title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Обучения</a:t>
            </a:r>
            <a:r>
              <a:rPr lang="en-US" dirty="0"/>
              <a:t> </a:t>
            </a:r>
            <a:r>
              <a:rPr lang="bg-BG" dirty="0"/>
              <a:t>в</a:t>
            </a:r>
            <a:r>
              <a:rPr lang="en-US" dirty="0"/>
              <a:t> </a:t>
            </a:r>
            <a:r>
              <a:rPr lang="bg-BG" dirty="0"/>
              <a:t>Софтуерен университет (СофтУни</a:t>
            </a:r>
            <a:r>
              <a:rPr lang="en-US" dirty="0"/>
              <a:t>)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5A253F9C-DBC5-4007-8E7A-B172C6EFC5ED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97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Body">
            <a:extLst>
              <a:ext uri="{FF2B5EF4-FFF2-40B4-BE49-F238E27FC236}">
                <a16:creationId xmlns:a16="http://schemas.microsoft.com/office/drawing/2014/main" id="{980F49B1-E4BE-4389-A747-7AB9B71AD9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269001"/>
            <a:ext cx="11818096" cy="545589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bg-BG" dirty="0"/>
              <a:t>Този курс</a:t>
            </a:r>
            <a:r>
              <a:rPr lang="en-US" dirty="0"/>
              <a:t> (</a:t>
            </a:r>
            <a:r>
              <a:rPr lang="bg-BG" dirty="0"/>
              <a:t>презентации, примери, демонстрационен код, упражнения, домашни, видео и други активи</a:t>
            </a:r>
            <a:r>
              <a:rPr lang="en-US" dirty="0"/>
              <a:t>) </a:t>
            </a:r>
            <a:r>
              <a:rPr lang="bg-BG" dirty="0"/>
              <a:t>представлява</a:t>
            </a:r>
            <a:r>
              <a:rPr lang="en-US" dirty="0"/>
              <a:t> </a:t>
            </a:r>
            <a:r>
              <a:rPr lang="bg-BG" b="1" dirty="0"/>
              <a:t>защитено авторско съдържание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bg-BG" dirty="0"/>
              <a:t>Нерегламентирано копиране</a:t>
            </a:r>
            <a:r>
              <a:rPr lang="en-US" dirty="0"/>
              <a:t>,</a:t>
            </a:r>
            <a:r>
              <a:rPr lang="bg-BG" dirty="0"/>
              <a:t> разпространение или използване е незаконно</a:t>
            </a:r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СофтУни</a:t>
            </a:r>
            <a:r>
              <a:rPr lang="en-US" dirty="0"/>
              <a:t> – </a:t>
            </a:r>
            <a:r>
              <a:rPr lang="en-US" dirty="0">
                <a:hlinkClick r:id="rId3"/>
              </a:rPr>
              <a:t>https://about.softuni.bg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© </a:t>
            </a:r>
            <a:r>
              <a:rPr lang="bg-BG" dirty="0"/>
              <a:t>Софтуерен университет</a:t>
            </a:r>
            <a:r>
              <a:rPr lang="en-US" dirty="0"/>
              <a:t> – </a:t>
            </a:r>
            <a:r>
              <a:rPr lang="en-US" dirty="0">
                <a:hlinkClick r:id="rId4"/>
              </a:rPr>
              <a:t>https://softuni.bg</a:t>
            </a:r>
            <a:endParaRPr lang="bg-BG" dirty="0"/>
          </a:p>
          <a:p>
            <a:pPr>
              <a:lnSpc>
                <a:spcPct val="120000"/>
              </a:lnSpc>
            </a:pPr>
            <a:endParaRPr lang="bg-BG" dirty="0"/>
          </a:p>
        </p:txBody>
      </p:sp>
      <p:pic>
        <p:nvPicPr>
          <p:cNvPr id="6" name="Picture License" descr="License">
            <a:extLst>
              <a:ext uri="{FF2B5EF4-FFF2-40B4-BE49-F238E27FC236}">
                <a16:creationId xmlns:a16="http://schemas.microsoft.com/office/drawing/2014/main" id="{82BA520F-A037-4E01-AA18-27D9F1E930A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5023" y="4445455"/>
            <a:ext cx="1930977" cy="2043545"/>
          </a:xfrm>
          <a:prstGeom prst="rect">
            <a:avLst/>
          </a:prstGeom>
        </p:spPr>
      </p:pic>
      <p:sp>
        <p:nvSpPr>
          <p:cNvPr id="3" name="Slide Title">
            <a:extLst>
              <a:ext uri="{FF2B5EF4-FFF2-40B4-BE49-F238E27FC236}">
                <a16:creationId xmlns:a16="http://schemas.microsoft.com/office/drawing/2014/main" id="{E5F1FB41-80C3-4816-BC47-CCC50632E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Лиценз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2E22D88B-EF6A-4C4B-9FFD-56339FF99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2BF067CD-8E6B-4360-9AA8-C5DF2A48A6D1}" type="slidenum">
              <a:rPr lang="en-US" noProof="0" smtClean="0"/>
              <a:pPr/>
              <a:t>39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789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736E86-F86B-4CB0-8766-58F828FFF0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7FB74-FA7F-449E-8621-003EC52D91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 err="1"/>
              <a:t>Може</a:t>
            </a:r>
            <a:r>
              <a:rPr lang="ru-RU" dirty="0"/>
              <a:t> да </a:t>
            </a:r>
            <a:r>
              <a:rPr lang="ru-RU" dirty="0" err="1"/>
              <a:t>задавате</a:t>
            </a:r>
            <a:r>
              <a:rPr lang="ru-RU" dirty="0"/>
              <a:t> </a:t>
            </a:r>
            <a:r>
              <a:rPr lang="ru-RU" dirty="0" err="1"/>
              <a:t>въпросите</a:t>
            </a:r>
            <a:r>
              <a:rPr lang="ru-RU" dirty="0"/>
              <a:t> си в </a:t>
            </a:r>
            <a:r>
              <a:rPr lang="ru-RU" dirty="0" err="1"/>
              <a:t>платформата</a:t>
            </a:r>
            <a:r>
              <a:rPr lang="ru-RU" dirty="0"/>
              <a:t> </a:t>
            </a:r>
            <a:r>
              <a:rPr lang="en-US" dirty="0">
                <a:hlinkClick r:id="rId2"/>
              </a:rPr>
              <a:t>s</a:t>
            </a:r>
            <a:r>
              <a:rPr lang="ru-RU" dirty="0">
                <a:hlinkClick r:id="rId2"/>
              </a:rPr>
              <a:t>li.do</a:t>
            </a:r>
            <a:endParaRPr lang="en-US" dirty="0"/>
          </a:p>
          <a:p>
            <a:r>
              <a:rPr lang="ru-RU" dirty="0"/>
              <a:t>Необходимо е да </a:t>
            </a:r>
            <a:r>
              <a:rPr lang="ru-RU" dirty="0" err="1"/>
              <a:t>въведете</a:t>
            </a:r>
            <a:r>
              <a:rPr lang="ru-RU" dirty="0"/>
              <a:t> </a:t>
            </a:r>
            <a:r>
              <a:rPr lang="en-US" b="1" dirty="0"/>
              <a:t>pb-</a:t>
            </a:r>
            <a:r>
              <a:rPr lang="en-US" b="1" dirty="0" err="1"/>
              <a:t>july</a:t>
            </a: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bg-BG" dirty="0"/>
              <a:t>След това задайте въпроса си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3BE23F-81B2-4693-97D7-3BE9302B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пратформата </a:t>
            </a:r>
            <a:r>
              <a:rPr lang="en-US" dirty="0"/>
              <a:t>sli.do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FE23982-189C-4971-ABC8-79248297A461}"/>
              </a:ext>
            </a:extLst>
          </p:cNvPr>
          <p:cNvSpPr/>
          <p:nvPr/>
        </p:nvSpPr>
        <p:spPr bwMode="auto">
          <a:xfrm>
            <a:off x="6456000" y="3069000"/>
            <a:ext cx="900000" cy="360000"/>
          </a:xfrm>
          <a:prstGeom prst="rightArrow">
            <a:avLst/>
          </a:prstGeom>
          <a:solidFill>
            <a:schemeClr val="dk2">
              <a:alpha val="80000"/>
            </a:schemeClr>
          </a:solidFill>
          <a:ln w="19050">
            <a:solidFill>
              <a:schemeClr val="tx1">
                <a:lumMod val="75000"/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8769601-64CF-41AC-A3DB-2CBA65AD3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63" y="4637882"/>
            <a:ext cx="5778991" cy="208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4C7679-AC70-47D5-A6FB-036D03203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429" y="2445438"/>
            <a:ext cx="2989675" cy="2202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8D1E02-51F6-4AA8-8873-0E43F8811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862" y="2834662"/>
            <a:ext cx="5991225" cy="828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882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56A635-7DCB-4737-9977-C486C791F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/>
              <a:t>Диамантени партньори</a:t>
            </a:r>
            <a:endParaRPr lang="bg-BG" dirty="0"/>
          </a:p>
        </p:txBody>
      </p:sp>
      <p:pic>
        <p:nvPicPr>
          <p:cNvPr id="17" name="Picture 16" descr="Graphical user interface, text, applicatio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817217D7-0BF6-4D9E-8E3B-E4C13EC5C3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2384" r="19064" b="23051"/>
          <a:stretch/>
        </p:blipFill>
        <p:spPr>
          <a:xfrm>
            <a:off x="381946" y="2823602"/>
            <a:ext cx="2217855" cy="1092173"/>
          </a:xfrm>
          <a:prstGeom prst="rect">
            <a:avLst/>
          </a:prstGeom>
        </p:spPr>
      </p:pic>
      <p:pic>
        <p:nvPicPr>
          <p:cNvPr id="20" name="Picture 19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04A6A894-8A9A-4E5B-88D1-24F9A2F84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91" y="959652"/>
            <a:ext cx="2089504" cy="1639964"/>
          </a:xfrm>
          <a:prstGeom prst="rect">
            <a:avLst/>
          </a:prstGeom>
        </p:spPr>
      </p:pic>
      <p:pic>
        <p:nvPicPr>
          <p:cNvPr id="25" name="Picture 24" descr="Graphical user interface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83257898-7623-4DC1-92DC-C5AD2AC74C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637" y="1357226"/>
            <a:ext cx="2045805" cy="2515334"/>
          </a:xfrm>
          <a:prstGeom prst="rect">
            <a:avLst/>
          </a:prstGeom>
        </p:spPr>
      </p:pic>
      <p:pic>
        <p:nvPicPr>
          <p:cNvPr id="27" name="Picture 26" descr="Logo&#10;&#10;Description automatically generated with low confidence">
            <a:hlinkClick r:id="rId8"/>
            <a:extLst>
              <a:ext uri="{FF2B5EF4-FFF2-40B4-BE49-F238E27FC236}">
                <a16:creationId xmlns:a16="http://schemas.microsoft.com/office/drawing/2014/main" id="{C179D76D-17E7-4F4E-9808-BBF903658D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22" y="2823602"/>
            <a:ext cx="4755073" cy="876716"/>
          </a:xfrm>
          <a:prstGeom prst="rect">
            <a:avLst/>
          </a:prstGeom>
        </p:spPr>
      </p:pic>
      <p:pic>
        <p:nvPicPr>
          <p:cNvPr id="30" name="Picture 29" descr="Logo&#10;&#10;Description automatically generated">
            <a:hlinkClick r:id="rId10"/>
            <a:extLst>
              <a:ext uri="{FF2B5EF4-FFF2-40B4-BE49-F238E27FC236}">
                <a16:creationId xmlns:a16="http://schemas.microsoft.com/office/drawing/2014/main" id="{93F033DD-94F4-4599-9D64-B6A8BF4646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07" y="1200786"/>
            <a:ext cx="1824182" cy="1276927"/>
          </a:xfrm>
          <a:prstGeom prst="rect">
            <a:avLst/>
          </a:prstGeom>
        </p:spPr>
      </p:pic>
      <p:pic>
        <p:nvPicPr>
          <p:cNvPr id="22" name="Picture 21" descr="Text&#10;&#10;Description automatically generated with low confidence">
            <a:hlinkClick r:id="rId12"/>
            <a:extLst>
              <a:ext uri="{FF2B5EF4-FFF2-40B4-BE49-F238E27FC236}">
                <a16:creationId xmlns:a16="http://schemas.microsoft.com/office/drawing/2014/main" id="{2D9A9160-CFB1-4198-B631-320EFBF99E2C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922" y="1707370"/>
            <a:ext cx="2376275" cy="53594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hlinkClick r:id="rId14"/>
            <a:extLst>
              <a:ext uri="{FF2B5EF4-FFF2-40B4-BE49-F238E27FC236}">
                <a16:creationId xmlns:a16="http://schemas.microsoft.com/office/drawing/2014/main" id="{B2C7AFA4-B03B-4F90-BCF5-42B64D45FD9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4" t="27513" r="15212" b="31480"/>
          <a:stretch/>
        </p:blipFill>
        <p:spPr>
          <a:xfrm>
            <a:off x="493069" y="5808111"/>
            <a:ext cx="1704391" cy="759297"/>
          </a:xfrm>
          <a:prstGeom prst="rect">
            <a:avLst/>
          </a:prstGeom>
        </p:spPr>
      </p:pic>
      <p:pic>
        <p:nvPicPr>
          <p:cNvPr id="28" name="Picture 27" descr="A picture containing logo&#10;&#10;Description automatically generated">
            <a:hlinkClick r:id="rId16"/>
            <a:extLst>
              <a:ext uri="{FF2B5EF4-FFF2-40B4-BE49-F238E27FC236}">
                <a16:creationId xmlns:a16="http://schemas.microsoft.com/office/drawing/2014/main" id="{8D7EE580-66D1-490E-AB52-9AAD1973ADF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8" y="4284907"/>
            <a:ext cx="1827471" cy="1092173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hlinkClick r:id="rId18"/>
            <a:extLst>
              <a:ext uri="{FF2B5EF4-FFF2-40B4-BE49-F238E27FC236}">
                <a16:creationId xmlns:a16="http://schemas.microsoft.com/office/drawing/2014/main" id="{D90A1DB9-C677-4980-898B-02F96A34874B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3" t="24790" r="5781" b="20831"/>
          <a:stretch/>
        </p:blipFill>
        <p:spPr>
          <a:xfrm>
            <a:off x="8245642" y="4167407"/>
            <a:ext cx="2763253" cy="997423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hlinkClick r:id="rId20"/>
            <a:extLst>
              <a:ext uri="{FF2B5EF4-FFF2-40B4-BE49-F238E27FC236}">
                <a16:creationId xmlns:a16="http://schemas.microsoft.com/office/drawing/2014/main" id="{51539337-EA92-4DEC-B27C-1C96A708D3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306" y="4167407"/>
            <a:ext cx="3711886" cy="1327171"/>
          </a:xfrm>
          <a:prstGeom prst="rect">
            <a:avLst/>
          </a:prstGeom>
        </p:spPr>
      </p:pic>
      <p:pic>
        <p:nvPicPr>
          <p:cNvPr id="32" name="Picture 31" descr="Logo&#10;&#10;Description automatically generated">
            <a:hlinkClick r:id="rId22"/>
            <a:extLst>
              <a:ext uri="{FF2B5EF4-FFF2-40B4-BE49-F238E27FC236}">
                <a16:creationId xmlns:a16="http://schemas.microsoft.com/office/drawing/2014/main" id="{F70938FD-B0F5-423E-8C2C-99B884B6B04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586" y="5494578"/>
            <a:ext cx="2657856" cy="916485"/>
          </a:xfrm>
          <a:prstGeom prst="rect">
            <a:avLst/>
          </a:prstGeom>
        </p:spPr>
      </p:pic>
      <p:pic>
        <p:nvPicPr>
          <p:cNvPr id="33" name="Picture 32" descr="A picture containing logo&#10;&#10;Description automatically generated">
            <a:hlinkClick r:id="rId24"/>
            <a:extLst>
              <a:ext uri="{FF2B5EF4-FFF2-40B4-BE49-F238E27FC236}">
                <a16:creationId xmlns:a16="http://schemas.microsoft.com/office/drawing/2014/main" id="{FFB981A5-A282-4429-A0A1-AD728C389669}"/>
              </a:ext>
            </a:extLst>
          </p:cNvPr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856" y="5494578"/>
            <a:ext cx="2391414" cy="114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5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D5FB3-68F2-49D8-A153-8BAD1305E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067CD-8E6B-4360-9AA8-C5DF2A48A6D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22D599-06AA-45AE-9605-321A51F1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Образователни партньори</a:t>
            </a:r>
            <a:endParaRPr lang="en-US" b="1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9D59668-3C9A-4BAE-83AF-92CB45919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01" y="2264942"/>
            <a:ext cx="3284393" cy="3070608"/>
          </a:xfrm>
          <a:prstGeom prst="rect">
            <a:avLst/>
          </a:prstGeom>
          <a:ln w="28575">
            <a:solidFill>
              <a:srgbClr val="44546A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9" name="Picture 18">
            <a:hlinkClick r:id="rId4"/>
            <a:extLst>
              <a:ext uri="{FF2B5EF4-FFF2-40B4-BE49-F238E27FC236}">
                <a16:creationId xmlns:a16="http://schemas.microsoft.com/office/drawing/2014/main" id="{B28BB6FA-2F86-40F2-8CA9-F9F73251E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478" y="1804627"/>
            <a:ext cx="4042163" cy="399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7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/>
              <a:t>Цели на курса</a:t>
            </a:r>
            <a:endParaRPr lang="bg-BG" dirty="0"/>
          </a:p>
        </p:txBody>
      </p:sp>
      <p:pic>
        <p:nvPicPr>
          <p:cNvPr id="1026" name="Picture 2" descr="Целевата, Маркетинг, Успех, Бизнес, Мотивация">
            <a:extLst>
              <a:ext uri="{FF2B5EF4-FFF2-40B4-BE49-F238E27FC236}">
                <a16:creationId xmlns:a16="http://schemas.microsoft.com/office/drawing/2014/main" id="{0117BCC2-3160-4BA9-9D23-81C2829AD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500" y="823500"/>
            <a:ext cx="3604500" cy="36045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52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541D0B-AB02-4AE3-8878-6C4C30FDD6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90892" y="1089000"/>
            <a:ext cx="10062138" cy="5276048"/>
          </a:xfrm>
        </p:spPr>
        <p:txBody>
          <a:bodyPr>
            <a:normAutofit/>
          </a:bodyPr>
          <a:lstStyle/>
          <a:p>
            <a:r>
              <a:rPr lang="bg-BG" sz="3400" dirty="0"/>
              <a:t>Курсът </a:t>
            </a:r>
            <a:r>
              <a:rPr lang="en-US" sz="3400" b="1" dirty="0">
                <a:solidFill>
                  <a:schemeClr val="bg1"/>
                </a:solidFill>
              </a:rPr>
              <a:t>"</a:t>
            </a:r>
            <a:r>
              <a:rPr lang="bg-BG" sz="3400" b="1" dirty="0">
                <a:solidFill>
                  <a:schemeClr val="bg1"/>
                </a:solidFill>
              </a:rPr>
              <a:t>Основи на програмирането</a:t>
            </a:r>
            <a:r>
              <a:rPr lang="en-US" sz="3400" b="1" dirty="0">
                <a:solidFill>
                  <a:schemeClr val="bg1"/>
                </a:solidFill>
              </a:rPr>
              <a:t>"</a:t>
            </a:r>
            <a:r>
              <a:rPr lang="bg-BG" sz="3400" b="1" dirty="0">
                <a:solidFill>
                  <a:schemeClr val="bg1"/>
                </a:solidFill>
              </a:rPr>
              <a:t> </a:t>
            </a:r>
            <a:r>
              <a:rPr lang="bg-BG" sz="3400" dirty="0"/>
              <a:t>дава</a:t>
            </a:r>
            <a:r>
              <a:rPr lang="en-US" sz="3400" dirty="0"/>
              <a:t>:</a:t>
            </a:r>
          </a:p>
          <a:p>
            <a:pPr lvl="1"/>
            <a:r>
              <a:rPr lang="bg-BG" sz="3200" dirty="0"/>
              <a:t>Въведение в един от </a:t>
            </a:r>
            <a:r>
              <a:rPr lang="bg-BG" sz="3200" b="1" dirty="0">
                <a:solidFill>
                  <a:schemeClr val="bg1"/>
                </a:solidFill>
              </a:rPr>
              <a:t>най-търсените </a:t>
            </a:r>
            <a:r>
              <a:rPr lang="bg-BG" sz="3200" dirty="0"/>
              <a:t>програмни езици на пазара в България</a:t>
            </a:r>
          </a:p>
          <a:p>
            <a:pPr lvl="1"/>
            <a:r>
              <a:rPr lang="bg-BG" sz="3200" dirty="0"/>
              <a:t>Познания върху </a:t>
            </a:r>
            <a:r>
              <a:rPr lang="bg-BG" sz="3200" b="1" dirty="0">
                <a:solidFill>
                  <a:schemeClr val="bg1"/>
                </a:solidFill>
              </a:rPr>
              <a:t>основни концепции </a:t>
            </a:r>
            <a:r>
              <a:rPr lang="bg-BG" sz="3200" dirty="0"/>
              <a:t>от</a:t>
            </a:r>
            <a:r>
              <a:rPr lang="en-US" sz="3200" dirty="0"/>
              <a:t> </a:t>
            </a:r>
            <a:r>
              <a:rPr lang="bg-BG" sz="3200" dirty="0"/>
              <a:t>информационните технологии</a:t>
            </a:r>
          </a:p>
          <a:p>
            <a:pPr lvl="1"/>
            <a:r>
              <a:rPr lang="bg-BG" sz="3200" dirty="0"/>
              <a:t>Базово </a:t>
            </a:r>
            <a:r>
              <a:rPr lang="bg-BG" sz="3200" b="1" dirty="0">
                <a:solidFill>
                  <a:schemeClr val="bg1"/>
                </a:solidFill>
              </a:rPr>
              <a:t>алгоритмично мислене</a:t>
            </a:r>
          </a:p>
          <a:p>
            <a:pPr lvl="1"/>
            <a:r>
              <a:rPr lang="bg-BG" sz="3200" dirty="0"/>
              <a:t>Първа крачка в едно ново и </a:t>
            </a:r>
            <a:r>
              <a:rPr lang="bg-BG" sz="3200" b="1" dirty="0">
                <a:solidFill>
                  <a:schemeClr val="bg1"/>
                </a:solidFill>
              </a:rPr>
              <a:t>динамично</a:t>
            </a:r>
            <a:r>
              <a:rPr lang="en-US" sz="3200" b="1" dirty="0"/>
              <a:t> </a:t>
            </a:r>
            <a:r>
              <a:rPr lang="bg-BG" sz="3200" b="1" dirty="0">
                <a:solidFill>
                  <a:schemeClr val="bg1"/>
                </a:solidFill>
              </a:rPr>
              <a:t>начинание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курса</a:t>
            </a:r>
            <a:endParaRPr lang="en-US" dirty="0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517BA1C0-83CD-4EB2-AD3E-81ED75DA3E17}"/>
              </a:ext>
            </a:extLst>
          </p:cNvPr>
          <p:cNvSpPr txBox="1">
            <a:spLocks/>
          </p:cNvSpPr>
          <p:nvPr/>
        </p:nvSpPr>
        <p:spPr>
          <a:xfrm>
            <a:off x="11753030" y="6507000"/>
            <a:ext cx="367414" cy="2970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F067CD-8E6B-4360-9AA8-C5DF2A48A6D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840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000"/>
    </mc:Choice>
    <mc:Fallback xmlns="">
      <p:transition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48839-F175-46D4-BFD1-5997EB0EE544}"/>
              </a:ext>
            </a:extLst>
          </p:cNvPr>
          <p:cNvSpPr>
            <a:spLocks noGrp="1"/>
          </p:cNvSpPr>
          <p:nvPr>
            <p:ph type="title" sz="quarter" idx="10"/>
          </p:nvPr>
        </p:nvSpPr>
        <p:spPr/>
        <p:txBody>
          <a:bodyPr/>
          <a:lstStyle/>
          <a:p>
            <a:r>
              <a:rPr lang="ru-RU" dirty="0" err="1"/>
              <a:t>Учебна</a:t>
            </a:r>
            <a:r>
              <a:rPr lang="ru-RU" dirty="0"/>
              <a:t> </a:t>
            </a:r>
            <a:r>
              <a:rPr lang="ru-RU" dirty="0" err="1"/>
              <a:t>програма</a:t>
            </a:r>
            <a:endParaRPr lang="bg-BG" dirty="0"/>
          </a:p>
        </p:txBody>
      </p:sp>
      <p:pic>
        <p:nvPicPr>
          <p:cNvPr id="2052" name="Picture 4" descr="Списък, Икона, Символ, Хартия, Знак, Плосък, Бележка">
            <a:extLst>
              <a:ext uri="{FF2B5EF4-FFF2-40B4-BE49-F238E27FC236}">
                <a16:creationId xmlns:a16="http://schemas.microsoft.com/office/drawing/2014/main" id="{08EE6362-B7C5-4FEA-8D1A-6D32D719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00" y="819000"/>
            <a:ext cx="3663000" cy="3663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6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5000">
        <p:fade/>
      </p:transition>
    </mc:Choice>
    <mc:Fallback xmlns="">
      <p:transition spd="med" advClick="0" advTm="5000">
        <p:fade/>
      </p:transition>
    </mc:Fallback>
  </mc:AlternateContent>
</p:sld>
</file>

<file path=ppt/theme/theme1.xml><?xml version="1.0" encoding="utf-8"?>
<a:theme xmlns:a="http://schemas.openxmlformats.org/drawingml/2006/main" name="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SoftUni3_1">
  <a:themeElements>
    <a:clrScheme name="SoftUni Cello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1_SoftUni">
  <a:themeElements>
    <a:clrScheme name="SoftUni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FA000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SoftUn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" id="{D61FAD9B-6E74-4E03-BFE4-B363D484F1DA}" vid="{7089C1A3-635B-4B03-A017-DAF10A3A396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5193</TotalTime>
  <Words>1218</Words>
  <Application>Microsoft Office PowerPoint</Application>
  <PresentationFormat>Widescreen</PresentationFormat>
  <Paragraphs>227</Paragraphs>
  <Slides>39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Consolas</vt:lpstr>
      <vt:lpstr>Wingdings</vt:lpstr>
      <vt:lpstr>Wingdings 2</vt:lpstr>
      <vt:lpstr>SoftUni</vt:lpstr>
      <vt:lpstr>SoftUni3_1</vt:lpstr>
      <vt:lpstr>1_SoftUni</vt:lpstr>
      <vt:lpstr>Основи на програмирането </vt:lpstr>
      <vt:lpstr>Съдържание</vt:lpstr>
      <vt:lpstr>Имате въпроси?</vt:lpstr>
      <vt:lpstr>Използване на пратформата sli.do</vt:lpstr>
      <vt:lpstr>Диамантени партньори</vt:lpstr>
      <vt:lpstr>Образователни партньори</vt:lpstr>
      <vt:lpstr>Цели на курса</vt:lpstr>
      <vt:lpstr>Цели на курса</vt:lpstr>
      <vt:lpstr>Учебна програма</vt:lpstr>
      <vt:lpstr>Учебна програма </vt:lpstr>
      <vt:lpstr>Разпределение на лекция</vt:lpstr>
      <vt:lpstr>Преподаватели</vt:lpstr>
      <vt:lpstr>Преподаватели</vt:lpstr>
      <vt:lpstr>Преподаватели</vt:lpstr>
      <vt:lpstr>Домашни, изпити и оценяване</vt:lpstr>
      <vt:lpstr>Упражнения и домашни</vt:lpstr>
      <vt:lpstr>Система за онлайн оценяване (Judge)</vt:lpstr>
      <vt:lpstr>Как работи тестването в Judge системата?</vt:lpstr>
      <vt:lpstr>Изпити</vt:lpstr>
      <vt:lpstr>Онлайн практически изпит</vt:lpstr>
      <vt:lpstr>Онлайн теоретичен изпит</vt:lpstr>
      <vt:lpstr>Резултати от изпит</vt:lpstr>
      <vt:lpstr>СофтУни сертификат</vt:lpstr>
      <vt:lpstr>ЦПО сертификат</vt:lpstr>
      <vt:lpstr>Какво ни трябва за курса?</vt:lpstr>
      <vt:lpstr>Сайт на Курса и Материали</vt:lpstr>
      <vt:lpstr>Презентации, видеа и домашни</vt:lpstr>
      <vt:lpstr>Достъп до материалите в курса</vt:lpstr>
      <vt:lpstr>Препоръчителен софтуер</vt:lpstr>
      <vt:lpstr>Книга "Основи на прогмирането с Java"</vt:lpstr>
      <vt:lpstr>Организационна част</vt:lpstr>
      <vt:lpstr>Вашият профил</vt:lpstr>
      <vt:lpstr>Вашите обучения</vt:lpstr>
      <vt:lpstr>Страница на курса</vt:lpstr>
      <vt:lpstr>Вашите Сертификати</vt:lpstr>
      <vt:lpstr>Записване на изпит</vt:lpstr>
      <vt:lpstr>Въпроси?</vt:lpstr>
      <vt:lpstr>Обучения в Софтуерен университет (СофтУни)</vt:lpstr>
      <vt:lpstr>Лиценз</vt:lpstr>
    </vt:vector>
  </TitlesOfParts>
  <Company>SoftUni – https://softuni.org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Програмиране за начинаещи - откриване на курса</dc:title>
  <dc:subject>Coding 101 Course</dc:subject>
  <dc:creator>Software University</dc:creator>
  <cp:keywords>Sofware University; SoftUni; programming; coding; software development; education; training; course; курс; програмиране; кодене; кодиране; СофтУни</cp:keywords>
  <dc:description>© SoftUni – https://softuni.org_x000d_
© Software University – https://softuni.bg_x000d_
_x000d_
Copyrighted document. Unauthorized copy, reproduction or use is not permitted.</dc:description>
  <cp:lastModifiedBy>Topuzakova, Desislava</cp:lastModifiedBy>
  <cp:revision>83</cp:revision>
  <dcterms:created xsi:type="dcterms:W3CDTF">2018-05-23T13:08:44Z</dcterms:created>
  <dcterms:modified xsi:type="dcterms:W3CDTF">2022-07-01T07:30:16Z</dcterms:modified>
  <cp:category>computer programming;programming;C#;програмиране;кодиране</cp:category>
</cp:coreProperties>
</file>